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sldIdLst>
    <p:sldId id="256" r:id="rId2"/>
    <p:sldId id="280" r:id="rId3"/>
    <p:sldId id="286" r:id="rId4"/>
    <p:sldId id="279" r:id="rId5"/>
    <p:sldId id="285" r:id="rId6"/>
    <p:sldId id="281" r:id="rId7"/>
    <p:sldId id="267" r:id="rId8"/>
    <p:sldId id="283" r:id="rId9"/>
    <p:sldId id="284" r:id="rId10"/>
    <p:sldId id="259" r:id="rId11"/>
    <p:sldId id="289" r:id="rId12"/>
    <p:sldId id="260" r:id="rId13"/>
    <p:sldId id="287" r:id="rId14"/>
    <p:sldId id="261" r:id="rId15"/>
    <p:sldId id="262" r:id="rId16"/>
    <p:sldId id="282" r:id="rId17"/>
    <p:sldId id="290" r:id="rId18"/>
    <p:sldId id="293" r:id="rId19"/>
    <p:sldId id="294" r:id="rId20"/>
    <p:sldId id="295" r:id="rId21"/>
    <p:sldId id="297" r:id="rId22"/>
    <p:sldId id="298" r:id="rId23"/>
    <p:sldId id="299" r:id="rId24"/>
    <p:sldId id="278" r:id="rId25"/>
    <p:sldId id="276" r:id="rId26"/>
  </p:sldIdLst>
  <p:sldSz cx="18288000" cy="10287000"/>
  <p:notesSz cx="10287000" cy="18288000"/>
  <p:embeddedFontLst>
    <p:embeddedFont>
      <p:font typeface="맑은 고딕" panose="020B0503020000020004" pitchFamily="34" charset="-127"/>
      <p:regular r:id="rId28"/>
      <p:bold r:id="rId29"/>
    </p:embeddedFont>
    <p:embeddedFont>
      <p:font typeface="맑은 고딕" panose="020B0503020000020004" pitchFamily="34" charset="-127"/>
      <p:regular r:id="rId28"/>
      <p:bold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MS UI Gothic" panose="020B0600070205080204" pitchFamily="34" charset="-128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FCD8"/>
    <a:srgbClr val="F6A8A7"/>
    <a:srgbClr val="5987FF"/>
    <a:srgbClr val="D3D3D3"/>
    <a:srgbClr val="5F5F5F"/>
    <a:srgbClr val="61A3F7"/>
    <a:srgbClr val="FFD900"/>
    <a:srgbClr val="8EBEFD"/>
    <a:srgbClr val="44CCF1"/>
    <a:srgbClr val="22D0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74" autoAdjust="0"/>
    <p:restoredTop sz="96197" autoAdjust="0"/>
  </p:normalViewPr>
  <p:slideViewPr>
    <p:cSldViewPr>
      <p:cViewPr varScale="1">
        <p:scale>
          <a:sx n="82" d="100"/>
          <a:sy n="82" d="100"/>
        </p:scale>
        <p:origin x="30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D1FDB5-A5CC-4C8E-820C-7632E1177C48}" type="datetimeFigureOut">
              <a:rPr lang="ko-KR" altLang="en-US" smtClean="0"/>
              <a:t>2023. 11. 13.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703332-6D1E-4090-8725-15055F858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703332-6D1E-4090-8725-15055F8589E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943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703332-6D1E-4090-8725-15055F8589E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51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703332-6D1E-4090-8725-15055F8589E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4852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703332-6D1E-4090-8725-15055F8589E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018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703332-6D1E-4090-8725-15055F8589E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978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703332-6D1E-4090-8725-15055F8589E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398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703332-6D1E-4090-8725-15055F8589E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3072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703332-6D1E-4090-8725-15055F8589E8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090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703332-6D1E-4090-8725-15055F8589E8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192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386014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" name="직사각형 3"/>
          <p:cNvSpPr/>
          <p:nvPr/>
        </p:nvSpPr>
        <p:spPr>
          <a:xfrm>
            <a:off x="853618" y="2705100"/>
            <a:ext cx="9144000" cy="532453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2000" b="1" dirty="0">
                <a:solidFill>
                  <a:srgbClr val="5F5F5F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Presentation</a:t>
            </a:r>
          </a:p>
          <a:p>
            <a:r>
              <a:rPr lang="en-US" altLang="ko-KR" sz="10000" dirty="0">
                <a:solidFill>
                  <a:srgbClr val="5F5F5F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For</a:t>
            </a:r>
          </a:p>
          <a:p>
            <a:r>
              <a:rPr lang="en-US" altLang="ko-KR" sz="12000" b="1" dirty="0">
                <a:solidFill>
                  <a:srgbClr val="5F5F5F"/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KOREN Data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907491" y="9479433"/>
            <a:ext cx="26388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61616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Bomi.Yeom</a:t>
            </a:r>
            <a:endParaRPr lang="ko-KR" altLang="en-US" sz="3600" b="1" dirty="0">
              <a:solidFill>
                <a:srgbClr val="61616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12192000" y="3883514"/>
            <a:ext cx="3411682" cy="2967706"/>
            <a:chOff x="12372109" y="4004594"/>
            <a:chExt cx="3411682" cy="2967706"/>
          </a:xfrm>
        </p:grpSpPr>
        <p:sp>
          <p:nvSpPr>
            <p:cNvPr id="2" name="타원 1"/>
            <p:cNvSpPr/>
            <p:nvPr/>
          </p:nvSpPr>
          <p:spPr>
            <a:xfrm>
              <a:off x="12372109" y="4004594"/>
              <a:ext cx="1905000" cy="1828800"/>
            </a:xfrm>
            <a:prstGeom prst="ellipse">
              <a:avLst/>
            </a:prstGeom>
            <a:solidFill>
              <a:srgbClr val="05FCD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3878791" y="4004594"/>
              <a:ext cx="1905000" cy="1828800"/>
            </a:xfrm>
            <a:prstGeom prst="ellipse">
              <a:avLst/>
            </a:prstGeom>
            <a:solidFill>
              <a:srgbClr val="5987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/>
          </p:nvSpPr>
          <p:spPr>
            <a:xfrm>
              <a:off x="13182600" y="5143500"/>
              <a:ext cx="1905000" cy="1828800"/>
            </a:xfrm>
            <a:prstGeom prst="ellipse">
              <a:avLst/>
            </a:prstGeom>
            <a:solidFill>
              <a:srgbClr val="FFA5F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FAFAE40-A0DA-9A4E-A606-BBEEA27C3862}"/>
              </a:ext>
            </a:extLst>
          </p:cNvPr>
          <p:cNvSpPr txBox="1"/>
          <p:nvPr/>
        </p:nvSpPr>
        <p:spPr>
          <a:xfrm>
            <a:off x="767142" y="9481323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AFAE40-A0DA-9A4E-A606-BBEEA27C3862}"/>
              </a:ext>
            </a:extLst>
          </p:cNvPr>
          <p:cNvSpPr txBox="1"/>
          <p:nvPr/>
        </p:nvSpPr>
        <p:spPr>
          <a:xfrm>
            <a:off x="919542" y="1638300"/>
            <a:ext cx="2446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KOREN DATA </a:t>
            </a:r>
            <a:r>
              <a:rPr lang="ko-KR" altLang="en-US" sz="2400" dirty="0">
                <a:solidFill>
                  <a:srgbClr val="D3D3D3"/>
                </a:solidFill>
              </a:rPr>
              <a:t>분석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3" name="TextBox 42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4550011" y="452858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EDA –</a:t>
            </a:r>
            <a:r>
              <a:rPr lang="ko-KR" altLang="en-US" sz="3200" b="1" dirty="0">
                <a:solidFill>
                  <a:srgbClr val="5F5F5F"/>
                </a:solidFill>
              </a:rPr>
              <a:t> </a:t>
            </a:r>
            <a:r>
              <a:rPr lang="en-US" altLang="ko-KR" sz="3200" b="1" dirty="0">
                <a:solidFill>
                  <a:srgbClr val="5F5F5F"/>
                </a:solidFill>
              </a:rPr>
              <a:t>ATT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graphicFrame>
        <p:nvGraphicFramePr>
          <p:cNvPr id="41" name="표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2937278"/>
              </p:ext>
            </p:extLst>
          </p:nvPr>
        </p:nvGraphicFramePr>
        <p:xfrm>
          <a:off x="838200" y="1378925"/>
          <a:ext cx="458600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8464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237537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03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ko-KR" altLang="en-US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EDA</a:t>
                      </a:r>
                      <a:endParaRPr lang="ko-KR" altLang="en-US" sz="44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pic>
        <p:nvPicPr>
          <p:cNvPr id="5" name="화면 기록 2023-11-13 오후 2.42.33.mov">
            <a:hlinkClick r:id="" action="ppaction://media"/>
            <a:extLst>
              <a:ext uri="{FF2B5EF4-FFF2-40B4-BE49-F238E27FC236}">
                <a16:creationId xmlns:a16="http://schemas.microsoft.com/office/drawing/2014/main" id="{B0084693-EC0B-51BA-9D47-AC1A79BD0E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380330" y="2395535"/>
            <a:ext cx="11525054" cy="64986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pic>
        <p:nvPicPr>
          <p:cNvPr id="34" name="Object 3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862764" y="6761240"/>
            <a:ext cx="1570193" cy="664936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5125638"/>
              </p:ext>
            </p:extLst>
          </p:nvPr>
        </p:nvGraphicFramePr>
        <p:xfrm>
          <a:off x="7858989" y="2411158"/>
          <a:ext cx="7648533" cy="64518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4595">
                  <a:extLst>
                    <a:ext uri="{9D8B030D-6E8A-4147-A177-3AD203B41FA5}">
                      <a16:colId xmlns:a16="http://schemas.microsoft.com/office/drawing/2014/main" val="3996791552"/>
                    </a:ext>
                  </a:extLst>
                </a:gridCol>
                <a:gridCol w="3816974">
                  <a:extLst>
                    <a:ext uri="{9D8B030D-6E8A-4147-A177-3AD203B41FA5}">
                      <a16:colId xmlns:a16="http://schemas.microsoft.com/office/drawing/2014/main" val="3872160679"/>
                    </a:ext>
                  </a:extLst>
                </a:gridCol>
                <a:gridCol w="1706964">
                  <a:extLst>
                    <a:ext uri="{9D8B030D-6E8A-4147-A177-3AD203B41FA5}">
                      <a16:colId xmlns:a16="http://schemas.microsoft.com/office/drawing/2014/main" val="4012375858"/>
                    </a:ext>
                  </a:extLst>
                </a:gridCol>
              </a:tblGrid>
              <a:tr h="6671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컬럼명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P.Value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독립성 여부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59817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Ticket_id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3.826700500173644e-17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496421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Ticket_type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1.0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6260945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strresnm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0.9935184358994206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64216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strifname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6.30820797820993e-05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168394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strifdesc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0.0022770978518551954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240416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striftype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1.0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0805702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strifoperstatus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1.0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7624393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nren_id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0.5388332725487257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355358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nren_name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0.5388332725487244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517772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node_id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0.9449002728738715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566793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If_id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0.012272741427636602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870378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strifid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0.055106585357850874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017446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strresid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0.13425760079306703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1635729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902103" y="4294824"/>
            <a:ext cx="3814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Target :  y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대한 독립성 검증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3639800" y="9269968"/>
            <a:ext cx="3728914" cy="369332"/>
            <a:chOff x="14997194" y="9260682"/>
            <a:chExt cx="3728914" cy="369332"/>
          </a:xfrm>
        </p:grpSpPr>
        <p:sp>
          <p:nvSpPr>
            <p:cNvPr id="20" name="직사각형 19"/>
            <p:cNvSpPr/>
            <p:nvPr/>
          </p:nvSpPr>
          <p:spPr>
            <a:xfrm>
              <a:off x="14997194" y="9336478"/>
              <a:ext cx="239254" cy="228600"/>
            </a:xfrm>
            <a:prstGeom prst="rect">
              <a:avLst/>
            </a:prstGeom>
            <a:solidFill>
              <a:srgbClr val="05FCD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5316200" y="9260682"/>
              <a:ext cx="34099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Y</a:t>
              </a:r>
              <a:r>
                <a:rPr lang="ko-KR" altLang="en-US" b="1" dirty="0"/>
                <a:t>와 독립성을 가지지 않는 컬럼</a:t>
              </a:r>
            </a:p>
          </p:txBody>
        </p:sp>
      </p:grp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07731"/>
              </p:ext>
            </p:extLst>
          </p:nvPr>
        </p:nvGraphicFramePr>
        <p:xfrm>
          <a:off x="838200" y="1378925"/>
          <a:ext cx="458600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8464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237537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04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ko-KR" altLang="en-US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CDA</a:t>
                      </a:r>
                      <a:endParaRPr lang="ko-KR" altLang="en-US" sz="44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3938974" y="5065822"/>
          <a:ext cx="3581400" cy="14344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90700">
                  <a:extLst>
                    <a:ext uri="{9D8B030D-6E8A-4147-A177-3AD203B41FA5}">
                      <a16:colId xmlns:a16="http://schemas.microsoft.com/office/drawing/2014/main" val="3420370764"/>
                    </a:ext>
                  </a:extLst>
                </a:gridCol>
                <a:gridCol w="1790700">
                  <a:extLst>
                    <a:ext uri="{9D8B030D-6E8A-4147-A177-3AD203B41FA5}">
                      <a16:colId xmlns:a16="http://schemas.microsoft.com/office/drawing/2014/main" val="260326459"/>
                    </a:ext>
                  </a:extLst>
                </a:gridCol>
              </a:tblGrid>
              <a:tr h="7172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P-value &lt; 0.05</a:t>
                      </a:r>
                      <a:endParaRPr lang="ko-KR" altLang="en-US" b="1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/>
                        <a:t>독립성을 띄지 않는다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5705383"/>
                  </a:ext>
                </a:extLst>
              </a:tr>
              <a:tr h="7172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P-value &gt;= 0.05</a:t>
                      </a:r>
                      <a:endParaRPr lang="ko-KR" altLang="en-US" b="1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독립성을 띈다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87896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61BAF7A-E269-B9A0-8169-1546BB072743}"/>
              </a:ext>
            </a:extLst>
          </p:cNvPr>
          <p:cNvSpPr txBox="1"/>
          <p:nvPr/>
        </p:nvSpPr>
        <p:spPr>
          <a:xfrm>
            <a:off x="633918" y="4820334"/>
            <a:ext cx="3163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b="1" dirty="0"/>
              <a:t>범주형 데이터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D1512B-FB59-0B97-8158-D7B1449E5BC4}"/>
              </a:ext>
            </a:extLst>
          </p:cNvPr>
          <p:cNvSpPr txBox="1"/>
          <p:nvPr/>
        </p:nvSpPr>
        <p:spPr>
          <a:xfrm>
            <a:off x="14550011" y="452858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EDA –</a:t>
            </a:r>
            <a:r>
              <a:rPr lang="ko-KR" altLang="en-US" sz="3200" b="1" dirty="0">
                <a:solidFill>
                  <a:srgbClr val="5F5F5F"/>
                </a:solidFill>
              </a:rPr>
              <a:t> </a:t>
            </a:r>
            <a:r>
              <a:rPr lang="en-US" altLang="ko-KR" sz="3200" b="1" dirty="0">
                <a:solidFill>
                  <a:srgbClr val="5F5F5F"/>
                </a:solidFill>
              </a:rPr>
              <a:t>ATT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199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0" name="TextBox 39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7928265"/>
              </p:ext>
            </p:extLst>
          </p:nvPr>
        </p:nvGraphicFramePr>
        <p:xfrm>
          <a:off x="8419277" y="2390929"/>
          <a:ext cx="7506523" cy="661160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5147">
                  <a:extLst>
                    <a:ext uri="{9D8B030D-6E8A-4147-A177-3AD203B41FA5}">
                      <a16:colId xmlns:a16="http://schemas.microsoft.com/office/drawing/2014/main" val="3996791552"/>
                    </a:ext>
                  </a:extLst>
                </a:gridCol>
                <a:gridCol w="3746106">
                  <a:extLst>
                    <a:ext uri="{9D8B030D-6E8A-4147-A177-3AD203B41FA5}">
                      <a16:colId xmlns:a16="http://schemas.microsoft.com/office/drawing/2014/main" val="3872160679"/>
                    </a:ext>
                  </a:extLst>
                </a:gridCol>
                <a:gridCol w="1675270">
                  <a:extLst>
                    <a:ext uri="{9D8B030D-6E8A-4147-A177-3AD203B41FA5}">
                      <a16:colId xmlns:a16="http://schemas.microsoft.com/office/drawing/2014/main" val="4012375858"/>
                    </a:ext>
                  </a:extLst>
                </a:gridCol>
              </a:tblGrid>
              <a:tr h="5440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컬럼명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P.Value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여부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59817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strifspeed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0.7320662565633638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6260945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inttimestamp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0.20341788992828785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64216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intmonth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0.6714674849133265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168394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intday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0.0003716894503765013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240416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inthour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0.6418345916782323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0805702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intmin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0.17610699705332994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7624393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intweek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0.39389127417271486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355358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fltbspin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0.8643734721230046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517772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fltbpsout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0.8643734721230046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566793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fltppsin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0.24635081848188756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870378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fltppsout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0.9492740040052362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876273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941621" y="4345777"/>
            <a:ext cx="41355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Target :  y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대한 상관관계 검증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3639800" y="9269968"/>
            <a:ext cx="3445183" cy="369332"/>
            <a:chOff x="14997194" y="9260682"/>
            <a:chExt cx="3445183" cy="369332"/>
          </a:xfrm>
        </p:grpSpPr>
        <p:sp>
          <p:nvSpPr>
            <p:cNvPr id="20" name="직사각형 19"/>
            <p:cNvSpPr/>
            <p:nvPr/>
          </p:nvSpPr>
          <p:spPr>
            <a:xfrm>
              <a:off x="14997194" y="9336478"/>
              <a:ext cx="239254" cy="228600"/>
            </a:xfrm>
            <a:prstGeom prst="rect">
              <a:avLst/>
            </a:prstGeom>
            <a:solidFill>
              <a:srgbClr val="05FCD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5316200" y="9260682"/>
              <a:ext cx="31261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Y</a:t>
              </a:r>
              <a:r>
                <a:rPr lang="ko-KR" altLang="en-US" b="1" dirty="0"/>
                <a:t>와 상관관계를 가지는 컬럼</a:t>
              </a:r>
            </a:p>
          </p:txBody>
        </p:sp>
      </p:grp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7507993"/>
              </p:ext>
            </p:extLst>
          </p:nvPr>
        </p:nvGraphicFramePr>
        <p:xfrm>
          <a:off x="838200" y="1378925"/>
          <a:ext cx="458600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8464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237537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04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ko-KR" altLang="en-US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CDA</a:t>
                      </a:r>
                      <a:endParaRPr lang="ko-KR" altLang="en-US" sz="44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0293857"/>
              </p:ext>
            </p:extLst>
          </p:nvPr>
        </p:nvGraphicFramePr>
        <p:xfrm>
          <a:off x="3938973" y="5065822"/>
          <a:ext cx="3858490" cy="14344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9245">
                  <a:extLst>
                    <a:ext uri="{9D8B030D-6E8A-4147-A177-3AD203B41FA5}">
                      <a16:colId xmlns:a16="http://schemas.microsoft.com/office/drawing/2014/main" val="3420370764"/>
                    </a:ext>
                  </a:extLst>
                </a:gridCol>
                <a:gridCol w="1929245">
                  <a:extLst>
                    <a:ext uri="{9D8B030D-6E8A-4147-A177-3AD203B41FA5}">
                      <a16:colId xmlns:a16="http://schemas.microsoft.com/office/drawing/2014/main" val="260326459"/>
                    </a:ext>
                  </a:extLst>
                </a:gridCol>
              </a:tblGrid>
              <a:tr h="7172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P-value &lt; 0.05</a:t>
                      </a:r>
                      <a:endParaRPr lang="ko-KR" altLang="en-US" b="1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/>
                        <a:t>상관관계가 있다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5705383"/>
                  </a:ext>
                </a:extLst>
              </a:tr>
              <a:tr h="7172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P-value &gt;= 0.05</a:t>
                      </a:r>
                      <a:endParaRPr lang="ko-KR" altLang="en-US" b="1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상관관계가 없다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87896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61BAF7A-E269-B9A0-8169-1546BB072743}"/>
              </a:ext>
            </a:extLst>
          </p:cNvPr>
          <p:cNvSpPr txBox="1"/>
          <p:nvPr/>
        </p:nvSpPr>
        <p:spPr>
          <a:xfrm>
            <a:off x="633918" y="4820334"/>
            <a:ext cx="3163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b="1" dirty="0"/>
              <a:t>연속형 데이터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3FA89-CDBA-68CC-C53E-85C57839FC96}"/>
              </a:ext>
            </a:extLst>
          </p:cNvPr>
          <p:cNvSpPr txBox="1"/>
          <p:nvPr/>
        </p:nvSpPr>
        <p:spPr>
          <a:xfrm>
            <a:off x="14550011" y="452858"/>
            <a:ext cx="28793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EDA –</a:t>
            </a:r>
            <a:r>
              <a:rPr lang="ko-KR" altLang="en-US" sz="3200" b="1" dirty="0">
                <a:solidFill>
                  <a:srgbClr val="5F5F5F"/>
                </a:solidFill>
              </a:rPr>
              <a:t> </a:t>
            </a:r>
            <a:r>
              <a:rPr lang="en-US" altLang="ko-KR" sz="3200" b="1" dirty="0">
                <a:solidFill>
                  <a:srgbClr val="5F5F5F"/>
                </a:solidFill>
              </a:rPr>
              <a:t>ATT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0" name="TextBox 39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562858" y="429060"/>
            <a:ext cx="28969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CDA – ATT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90060" y="4188889"/>
            <a:ext cx="47349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inttimestamp</a:t>
            </a:r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대한 상관관계 검증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3639800" y="9269968"/>
            <a:ext cx="3445183" cy="369332"/>
            <a:chOff x="14997194" y="9260682"/>
            <a:chExt cx="3445183" cy="369332"/>
          </a:xfrm>
        </p:grpSpPr>
        <p:sp>
          <p:nvSpPr>
            <p:cNvPr id="20" name="직사각형 19"/>
            <p:cNvSpPr/>
            <p:nvPr/>
          </p:nvSpPr>
          <p:spPr>
            <a:xfrm>
              <a:off x="14997194" y="9336478"/>
              <a:ext cx="239254" cy="228600"/>
            </a:xfrm>
            <a:prstGeom prst="rect">
              <a:avLst/>
            </a:prstGeom>
            <a:solidFill>
              <a:srgbClr val="05FCD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5316200" y="9260682"/>
              <a:ext cx="31261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Y</a:t>
              </a:r>
              <a:r>
                <a:rPr lang="ko-KR" altLang="en-US" b="1" dirty="0"/>
                <a:t>와 상관관계를 가지는 컬럼</a:t>
              </a:r>
            </a:p>
          </p:txBody>
        </p:sp>
      </p:grp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28521"/>
              </p:ext>
            </p:extLst>
          </p:nvPr>
        </p:nvGraphicFramePr>
        <p:xfrm>
          <a:off x="838200" y="1378925"/>
          <a:ext cx="4800600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1565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389035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04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ko-KR" altLang="en-US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CDA</a:t>
                      </a:r>
                      <a:endParaRPr lang="ko-KR" altLang="en-US" sz="44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B80711C8-6E63-AFE0-0FF0-6AAFAC6A31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581602"/>
              </p:ext>
            </p:extLst>
          </p:nvPr>
        </p:nvGraphicFramePr>
        <p:xfrm>
          <a:off x="5228285" y="4777356"/>
          <a:ext cx="3858490" cy="14329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9245">
                  <a:extLst>
                    <a:ext uri="{9D8B030D-6E8A-4147-A177-3AD203B41FA5}">
                      <a16:colId xmlns:a16="http://schemas.microsoft.com/office/drawing/2014/main" val="3420370764"/>
                    </a:ext>
                  </a:extLst>
                </a:gridCol>
                <a:gridCol w="1929245">
                  <a:extLst>
                    <a:ext uri="{9D8B030D-6E8A-4147-A177-3AD203B41FA5}">
                      <a16:colId xmlns:a16="http://schemas.microsoft.com/office/drawing/2014/main" val="260326459"/>
                    </a:ext>
                  </a:extLst>
                </a:gridCol>
              </a:tblGrid>
              <a:tr h="7157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P-value &lt; 0.05</a:t>
                      </a:r>
                      <a:endParaRPr lang="ko-KR" altLang="en-US" b="1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/>
                        <a:t>상관관계가 있다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5705383"/>
                  </a:ext>
                </a:extLst>
              </a:tr>
              <a:tr h="7172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P-value &gt;= 0.05</a:t>
                      </a:r>
                      <a:endParaRPr lang="ko-KR" altLang="en-US" b="1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상관관계가 없다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87896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17D6C48-76E0-5B53-D683-D3D69CBB7ED9}"/>
              </a:ext>
            </a:extLst>
          </p:cNvPr>
          <p:cNvSpPr txBox="1"/>
          <p:nvPr/>
        </p:nvSpPr>
        <p:spPr>
          <a:xfrm>
            <a:off x="1066800" y="3583585"/>
            <a:ext cx="341471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3600" b="1" dirty="0" err="1">
                <a:latin typeface="+mn-ea"/>
              </a:rPr>
              <a:t>Inttimestamp</a:t>
            </a:r>
            <a:endParaRPr kumimoji="1" lang="en-US" altLang="ko-KR" sz="3600" b="1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3600" b="1" dirty="0" err="1">
                <a:latin typeface="+mn-ea"/>
              </a:rPr>
              <a:t>Intmonth</a:t>
            </a:r>
            <a:endParaRPr kumimoji="1" lang="en-US" altLang="ko-KR" sz="3600" b="1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3600" b="1" dirty="0" err="1">
                <a:latin typeface="+mn-ea"/>
              </a:rPr>
              <a:t>Intday</a:t>
            </a:r>
            <a:endParaRPr kumimoji="1" lang="en-US" altLang="ko-KR" sz="3600" b="1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3600" b="1" dirty="0" err="1">
                <a:latin typeface="+mn-ea"/>
              </a:rPr>
              <a:t>Inthour</a:t>
            </a:r>
            <a:endParaRPr kumimoji="1" lang="en-US" altLang="ko-KR" sz="3600" b="1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3600" b="1" dirty="0" err="1">
                <a:latin typeface="+mn-ea"/>
              </a:rPr>
              <a:t>Intmin</a:t>
            </a:r>
            <a:endParaRPr kumimoji="1" lang="en-US" altLang="ko-KR" sz="3600" b="1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sz="3600" b="1" dirty="0" err="1">
                <a:latin typeface="+mn-ea"/>
              </a:rPr>
              <a:t>intweek</a:t>
            </a:r>
            <a:endParaRPr kumimoji="1" lang="ko-KR" altLang="en-US" sz="3600" b="1" dirty="0">
              <a:latin typeface="+mn-ea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FB649F83-7F8E-07DE-734B-4833B0CF71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02324"/>
              </p:ext>
            </p:extLst>
          </p:nvPr>
        </p:nvGraphicFramePr>
        <p:xfrm>
          <a:off x="9756897" y="3452715"/>
          <a:ext cx="7506523" cy="33020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5147">
                  <a:extLst>
                    <a:ext uri="{9D8B030D-6E8A-4147-A177-3AD203B41FA5}">
                      <a16:colId xmlns:a16="http://schemas.microsoft.com/office/drawing/2014/main" val="3996791552"/>
                    </a:ext>
                  </a:extLst>
                </a:gridCol>
                <a:gridCol w="3746106">
                  <a:extLst>
                    <a:ext uri="{9D8B030D-6E8A-4147-A177-3AD203B41FA5}">
                      <a16:colId xmlns:a16="http://schemas.microsoft.com/office/drawing/2014/main" val="3872160679"/>
                    </a:ext>
                  </a:extLst>
                </a:gridCol>
                <a:gridCol w="1675270">
                  <a:extLst>
                    <a:ext uri="{9D8B030D-6E8A-4147-A177-3AD203B41FA5}">
                      <a16:colId xmlns:a16="http://schemas.microsoft.com/office/drawing/2014/main" val="4012375858"/>
                    </a:ext>
                  </a:extLst>
                </a:gridCol>
              </a:tblGrid>
              <a:tr h="5440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컬럼명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P.Value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여부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59817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intmonth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1.3670346197099758e</a:t>
                      </a:r>
                      <a:r>
                        <a:rPr lang="en-US" altLang="ko-KR" dirty="0"/>
                        <a:t>-134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6260945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intday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5.597721790011813e-05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64216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inthour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0.29768693266680424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168394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intmin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0.18304691485299784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240416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intweek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0.106110511910448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08057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2629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37" name="TextBox 36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DF8F970-5F83-3F75-E78F-25A6412545CA}"/>
              </a:ext>
            </a:extLst>
          </p:cNvPr>
          <p:cNvGrpSpPr/>
          <p:nvPr/>
        </p:nvGrpSpPr>
        <p:grpSpPr>
          <a:xfrm>
            <a:off x="2565329" y="2476500"/>
            <a:ext cx="12908023" cy="6267414"/>
            <a:chOff x="638842" y="2476500"/>
            <a:chExt cx="12908023" cy="6267414"/>
          </a:xfrm>
        </p:grpSpPr>
        <p:sp>
          <p:nvSpPr>
            <p:cNvPr id="239" name="Rectangle 56">
              <a:extLst>
                <a:ext uri="{FF2B5EF4-FFF2-40B4-BE49-F238E27FC236}">
                  <a16:creationId xmlns:a16="http://schemas.microsoft.com/office/drawing/2014/main" id="{7E208C67-0F0C-4CD0-98C9-AA86948C5C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49451" y="2517198"/>
              <a:ext cx="2699783" cy="687560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0" name="Rectangle 57">
              <a:extLst>
                <a:ext uri="{FF2B5EF4-FFF2-40B4-BE49-F238E27FC236}">
                  <a16:creationId xmlns:a16="http://schemas.microsoft.com/office/drawing/2014/main" id="{F622B1C7-3FCC-42FD-A016-A53A29FFF3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3228" y="2517198"/>
              <a:ext cx="2698680" cy="687560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1" name="Rectangle 58">
              <a:extLst>
                <a:ext uri="{FF2B5EF4-FFF2-40B4-BE49-F238E27FC236}">
                  <a16:creationId xmlns:a16="http://schemas.microsoft.com/office/drawing/2014/main" id="{477DE79D-E49A-4B2A-9F26-94BCB18473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48185" y="2476500"/>
              <a:ext cx="2698680" cy="687560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3" name="Rectangle 60">
              <a:extLst>
                <a:ext uri="{FF2B5EF4-FFF2-40B4-BE49-F238E27FC236}">
                  <a16:creationId xmlns:a16="http://schemas.microsoft.com/office/drawing/2014/main" id="{B59159C6-5B79-4571-A4AF-86FBB6E62F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209" y="3204758"/>
              <a:ext cx="22048" cy="5507527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4" name="Rectangle 61">
              <a:extLst>
                <a:ext uri="{FF2B5EF4-FFF2-40B4-BE49-F238E27FC236}">
                  <a16:creationId xmlns:a16="http://schemas.microsoft.com/office/drawing/2014/main" id="{D5F4B00A-51B8-4958-827C-77368B9352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42" y="3204758"/>
              <a:ext cx="22048" cy="5507527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5" name="Rectangle 62">
              <a:extLst>
                <a:ext uri="{FF2B5EF4-FFF2-40B4-BE49-F238E27FC236}">
                  <a16:creationId xmlns:a16="http://schemas.microsoft.com/office/drawing/2014/main" id="{FE63016E-BFD3-4120-B2AE-6D6A32C263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867" y="8698195"/>
              <a:ext cx="12896998" cy="45719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6" name="Rectangle 63">
              <a:extLst>
                <a:ext uri="{FF2B5EF4-FFF2-40B4-BE49-F238E27FC236}">
                  <a16:creationId xmlns:a16="http://schemas.microsoft.com/office/drawing/2014/main" id="{0AD2B8A9-392F-4584-99AF-189052460E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8757" y="3204758"/>
              <a:ext cx="20946" cy="5507527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8" name="Rectangle 65">
              <a:extLst>
                <a:ext uri="{FF2B5EF4-FFF2-40B4-BE49-F238E27FC236}">
                  <a16:creationId xmlns:a16="http://schemas.microsoft.com/office/drawing/2014/main" id="{18D445D7-66E3-4AA9-9360-741AF35C7F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65934" y="3141173"/>
              <a:ext cx="21600" cy="5507527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3" name="Freeform 107">
              <a:extLst>
                <a:ext uri="{FF2B5EF4-FFF2-40B4-BE49-F238E27FC236}">
                  <a16:creationId xmlns:a16="http://schemas.microsoft.com/office/drawing/2014/main" id="{EDDC0CD8-1589-470C-83A0-2A4A885C8F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867" y="2517198"/>
              <a:ext cx="2093461" cy="687560"/>
            </a:xfrm>
            <a:custGeom>
              <a:avLst/>
              <a:gdLst>
                <a:gd name="T0" fmla="*/ 0 w 1899"/>
                <a:gd name="T1" fmla="*/ 0 h 488"/>
                <a:gd name="T2" fmla="*/ 0 w 1899"/>
                <a:gd name="T3" fmla="*/ 488 h 488"/>
                <a:gd name="T4" fmla="*/ 1899 w 1899"/>
                <a:gd name="T5" fmla="*/ 488 h 488"/>
                <a:gd name="T6" fmla="*/ 1617 w 1899"/>
                <a:gd name="T7" fmla="*/ 0 h 488"/>
                <a:gd name="T8" fmla="*/ 0 w 1899"/>
                <a:gd name="T9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9" h="488">
                  <a:moveTo>
                    <a:pt x="0" y="0"/>
                  </a:moveTo>
                  <a:lnTo>
                    <a:pt x="0" y="488"/>
                  </a:lnTo>
                  <a:lnTo>
                    <a:pt x="1899" y="488"/>
                  </a:lnTo>
                  <a:lnTo>
                    <a:pt x="1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87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4" name="Freeform 108">
              <a:extLst>
                <a:ext uri="{FF2B5EF4-FFF2-40B4-BE49-F238E27FC236}">
                  <a16:creationId xmlns:a16="http://schemas.microsoft.com/office/drawing/2014/main" id="{F671EA3A-E230-415D-939F-7B6A87E63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9233" y="2517198"/>
              <a:ext cx="2093461" cy="687560"/>
            </a:xfrm>
            <a:custGeom>
              <a:avLst/>
              <a:gdLst>
                <a:gd name="T0" fmla="*/ 0 w 1899"/>
                <a:gd name="T1" fmla="*/ 0 h 488"/>
                <a:gd name="T2" fmla="*/ 0 w 1899"/>
                <a:gd name="T3" fmla="*/ 488 h 488"/>
                <a:gd name="T4" fmla="*/ 1899 w 1899"/>
                <a:gd name="T5" fmla="*/ 488 h 488"/>
                <a:gd name="T6" fmla="*/ 1617 w 1899"/>
                <a:gd name="T7" fmla="*/ 0 h 488"/>
                <a:gd name="T8" fmla="*/ 0 w 1899"/>
                <a:gd name="T9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9" h="488">
                  <a:moveTo>
                    <a:pt x="0" y="0"/>
                  </a:moveTo>
                  <a:lnTo>
                    <a:pt x="0" y="488"/>
                  </a:lnTo>
                  <a:lnTo>
                    <a:pt x="1899" y="488"/>
                  </a:lnTo>
                  <a:lnTo>
                    <a:pt x="1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87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5" name="Freeform 109">
              <a:extLst>
                <a:ext uri="{FF2B5EF4-FFF2-40B4-BE49-F238E27FC236}">
                  <a16:creationId xmlns:a16="http://schemas.microsoft.com/office/drawing/2014/main" id="{9166061E-4D8F-4DAA-91B5-A0186A97A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8679" y="2517198"/>
              <a:ext cx="2093461" cy="687560"/>
            </a:xfrm>
            <a:custGeom>
              <a:avLst/>
              <a:gdLst>
                <a:gd name="T0" fmla="*/ 0 w 1899"/>
                <a:gd name="T1" fmla="*/ 0 h 488"/>
                <a:gd name="T2" fmla="*/ 0 w 1899"/>
                <a:gd name="T3" fmla="*/ 488 h 488"/>
                <a:gd name="T4" fmla="*/ 1899 w 1899"/>
                <a:gd name="T5" fmla="*/ 488 h 488"/>
                <a:gd name="T6" fmla="*/ 1616 w 1899"/>
                <a:gd name="T7" fmla="*/ 0 h 488"/>
                <a:gd name="T8" fmla="*/ 0 w 1899"/>
                <a:gd name="T9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9" h="488">
                  <a:moveTo>
                    <a:pt x="0" y="0"/>
                  </a:moveTo>
                  <a:lnTo>
                    <a:pt x="0" y="488"/>
                  </a:lnTo>
                  <a:lnTo>
                    <a:pt x="1899" y="488"/>
                  </a:lnTo>
                  <a:lnTo>
                    <a:pt x="16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87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7" name="Rectangle 111">
              <a:extLst>
                <a:ext uri="{FF2B5EF4-FFF2-40B4-BE49-F238E27FC236}">
                  <a16:creationId xmlns:a16="http://schemas.microsoft.com/office/drawing/2014/main" id="{E4083A7F-69BD-4400-823F-56763044DB4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649867" y="3144949"/>
              <a:ext cx="12826222" cy="45719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8" name="Freeform 112">
              <a:extLst>
                <a:ext uri="{FF2B5EF4-FFF2-40B4-BE49-F238E27FC236}">
                  <a16:creationId xmlns:a16="http://schemas.microsoft.com/office/drawing/2014/main" id="{12B726F6-5DCC-4087-B04A-A72B4BC9D8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6094" y="2677817"/>
              <a:ext cx="205047" cy="400137"/>
            </a:xfrm>
            <a:custGeom>
              <a:avLst/>
              <a:gdLst>
                <a:gd name="T0" fmla="*/ 186 w 186"/>
                <a:gd name="T1" fmla="*/ 138 h 284"/>
                <a:gd name="T2" fmla="*/ 180 w 186"/>
                <a:gd name="T3" fmla="*/ 200 h 284"/>
                <a:gd name="T4" fmla="*/ 162 w 186"/>
                <a:gd name="T5" fmla="*/ 246 h 284"/>
                <a:gd name="T6" fmla="*/ 148 w 186"/>
                <a:gd name="T7" fmla="*/ 262 h 284"/>
                <a:gd name="T8" fmla="*/ 132 w 186"/>
                <a:gd name="T9" fmla="*/ 274 h 284"/>
                <a:gd name="T10" fmla="*/ 112 w 186"/>
                <a:gd name="T11" fmla="*/ 282 h 284"/>
                <a:gd name="T12" fmla="*/ 92 w 186"/>
                <a:gd name="T13" fmla="*/ 284 h 284"/>
                <a:gd name="T14" fmla="*/ 82 w 186"/>
                <a:gd name="T15" fmla="*/ 282 h 284"/>
                <a:gd name="T16" fmla="*/ 62 w 186"/>
                <a:gd name="T17" fmla="*/ 278 h 284"/>
                <a:gd name="T18" fmla="*/ 46 w 186"/>
                <a:gd name="T19" fmla="*/ 270 h 284"/>
                <a:gd name="T20" fmla="*/ 26 w 186"/>
                <a:gd name="T21" fmla="*/ 248 h 284"/>
                <a:gd name="T22" fmla="*/ 6 w 186"/>
                <a:gd name="T23" fmla="*/ 202 h 284"/>
                <a:gd name="T24" fmla="*/ 0 w 186"/>
                <a:gd name="T25" fmla="*/ 142 h 284"/>
                <a:gd name="T26" fmla="*/ 2 w 186"/>
                <a:gd name="T27" fmla="*/ 110 h 284"/>
                <a:gd name="T28" fmla="*/ 16 w 186"/>
                <a:gd name="T29" fmla="*/ 56 h 284"/>
                <a:gd name="T30" fmla="*/ 40 w 186"/>
                <a:gd name="T31" fmla="*/ 20 h 284"/>
                <a:gd name="T32" fmla="*/ 58 w 186"/>
                <a:gd name="T33" fmla="*/ 8 h 284"/>
                <a:gd name="T34" fmla="*/ 76 w 186"/>
                <a:gd name="T35" fmla="*/ 2 h 284"/>
                <a:gd name="T36" fmla="*/ 96 w 186"/>
                <a:gd name="T37" fmla="*/ 0 h 284"/>
                <a:gd name="T38" fmla="*/ 106 w 186"/>
                <a:gd name="T39" fmla="*/ 0 h 284"/>
                <a:gd name="T40" fmla="*/ 126 w 186"/>
                <a:gd name="T41" fmla="*/ 4 h 284"/>
                <a:gd name="T42" fmla="*/ 142 w 186"/>
                <a:gd name="T43" fmla="*/ 14 h 284"/>
                <a:gd name="T44" fmla="*/ 162 w 186"/>
                <a:gd name="T45" fmla="*/ 36 h 284"/>
                <a:gd name="T46" fmla="*/ 180 w 186"/>
                <a:gd name="T47" fmla="*/ 80 h 284"/>
                <a:gd name="T48" fmla="*/ 186 w 186"/>
                <a:gd name="T49" fmla="*/ 138 h 284"/>
                <a:gd name="T50" fmla="*/ 38 w 186"/>
                <a:gd name="T51" fmla="*/ 142 h 284"/>
                <a:gd name="T52" fmla="*/ 38 w 186"/>
                <a:gd name="T53" fmla="*/ 168 h 284"/>
                <a:gd name="T54" fmla="*/ 46 w 186"/>
                <a:gd name="T55" fmla="*/ 210 h 284"/>
                <a:gd name="T56" fmla="*/ 60 w 186"/>
                <a:gd name="T57" fmla="*/ 238 h 284"/>
                <a:gd name="T58" fmla="*/ 82 w 186"/>
                <a:gd name="T59" fmla="*/ 252 h 284"/>
                <a:gd name="T60" fmla="*/ 94 w 186"/>
                <a:gd name="T61" fmla="*/ 254 h 284"/>
                <a:gd name="T62" fmla="*/ 118 w 186"/>
                <a:gd name="T63" fmla="*/ 246 h 284"/>
                <a:gd name="T64" fmla="*/ 136 w 186"/>
                <a:gd name="T65" fmla="*/ 224 h 284"/>
                <a:gd name="T66" fmla="*/ 146 w 186"/>
                <a:gd name="T67" fmla="*/ 188 h 284"/>
                <a:gd name="T68" fmla="*/ 148 w 186"/>
                <a:gd name="T69" fmla="*/ 140 h 284"/>
                <a:gd name="T70" fmla="*/ 148 w 186"/>
                <a:gd name="T71" fmla="*/ 116 h 284"/>
                <a:gd name="T72" fmla="*/ 142 w 186"/>
                <a:gd name="T73" fmla="*/ 76 h 284"/>
                <a:gd name="T74" fmla="*/ 128 w 186"/>
                <a:gd name="T75" fmla="*/ 46 h 284"/>
                <a:gd name="T76" fmla="*/ 106 w 186"/>
                <a:gd name="T77" fmla="*/ 30 h 284"/>
                <a:gd name="T78" fmla="*/ 94 w 186"/>
                <a:gd name="T79" fmla="*/ 28 h 284"/>
                <a:gd name="T80" fmla="*/ 72 w 186"/>
                <a:gd name="T81" fmla="*/ 36 h 284"/>
                <a:gd name="T82" fmla="*/ 54 w 186"/>
                <a:gd name="T83" fmla="*/ 58 h 284"/>
                <a:gd name="T84" fmla="*/ 42 w 186"/>
                <a:gd name="T85" fmla="*/ 94 h 284"/>
                <a:gd name="T86" fmla="*/ 38 w 186"/>
                <a:gd name="T87" fmla="*/ 14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6" h="284">
                  <a:moveTo>
                    <a:pt x="186" y="138"/>
                  </a:moveTo>
                  <a:lnTo>
                    <a:pt x="186" y="138"/>
                  </a:lnTo>
                  <a:lnTo>
                    <a:pt x="186" y="172"/>
                  </a:lnTo>
                  <a:lnTo>
                    <a:pt x="180" y="200"/>
                  </a:lnTo>
                  <a:lnTo>
                    <a:pt x="172" y="226"/>
                  </a:lnTo>
                  <a:lnTo>
                    <a:pt x="162" y="246"/>
                  </a:lnTo>
                  <a:lnTo>
                    <a:pt x="156" y="254"/>
                  </a:lnTo>
                  <a:lnTo>
                    <a:pt x="148" y="262"/>
                  </a:lnTo>
                  <a:lnTo>
                    <a:pt x="140" y="268"/>
                  </a:lnTo>
                  <a:lnTo>
                    <a:pt x="132" y="274"/>
                  </a:lnTo>
                  <a:lnTo>
                    <a:pt x="122" y="278"/>
                  </a:lnTo>
                  <a:lnTo>
                    <a:pt x="112" y="282"/>
                  </a:lnTo>
                  <a:lnTo>
                    <a:pt x="102" y="282"/>
                  </a:lnTo>
                  <a:lnTo>
                    <a:pt x="92" y="284"/>
                  </a:lnTo>
                  <a:lnTo>
                    <a:pt x="92" y="284"/>
                  </a:lnTo>
                  <a:lnTo>
                    <a:pt x="82" y="282"/>
                  </a:lnTo>
                  <a:lnTo>
                    <a:pt x="72" y="282"/>
                  </a:lnTo>
                  <a:lnTo>
                    <a:pt x="62" y="278"/>
                  </a:lnTo>
                  <a:lnTo>
                    <a:pt x="54" y="274"/>
                  </a:lnTo>
                  <a:lnTo>
                    <a:pt x="46" y="270"/>
                  </a:lnTo>
                  <a:lnTo>
                    <a:pt x="38" y="262"/>
                  </a:lnTo>
                  <a:lnTo>
                    <a:pt x="26" y="248"/>
                  </a:lnTo>
                  <a:lnTo>
                    <a:pt x="16" y="228"/>
                  </a:lnTo>
                  <a:lnTo>
                    <a:pt x="6" y="202"/>
                  </a:lnTo>
                  <a:lnTo>
                    <a:pt x="2" y="174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2" y="110"/>
                  </a:lnTo>
                  <a:lnTo>
                    <a:pt x="8" y="82"/>
                  </a:lnTo>
                  <a:lnTo>
                    <a:pt x="16" y="56"/>
                  </a:lnTo>
                  <a:lnTo>
                    <a:pt x="26" y="36"/>
                  </a:lnTo>
                  <a:lnTo>
                    <a:pt x="40" y="20"/>
                  </a:lnTo>
                  <a:lnTo>
                    <a:pt x="48" y="14"/>
                  </a:lnTo>
                  <a:lnTo>
                    <a:pt x="58" y="8"/>
                  </a:lnTo>
                  <a:lnTo>
                    <a:pt x="66" y="4"/>
                  </a:lnTo>
                  <a:lnTo>
                    <a:pt x="76" y="2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106" y="0"/>
                  </a:lnTo>
                  <a:lnTo>
                    <a:pt x="116" y="2"/>
                  </a:lnTo>
                  <a:lnTo>
                    <a:pt x="126" y="4"/>
                  </a:lnTo>
                  <a:lnTo>
                    <a:pt x="134" y="10"/>
                  </a:lnTo>
                  <a:lnTo>
                    <a:pt x="142" y="14"/>
                  </a:lnTo>
                  <a:lnTo>
                    <a:pt x="150" y="20"/>
                  </a:lnTo>
                  <a:lnTo>
                    <a:pt x="162" y="36"/>
                  </a:lnTo>
                  <a:lnTo>
                    <a:pt x="174" y="56"/>
                  </a:lnTo>
                  <a:lnTo>
                    <a:pt x="180" y="80"/>
                  </a:lnTo>
                  <a:lnTo>
                    <a:pt x="186" y="108"/>
                  </a:lnTo>
                  <a:lnTo>
                    <a:pt x="186" y="138"/>
                  </a:lnTo>
                  <a:lnTo>
                    <a:pt x="186" y="138"/>
                  </a:lnTo>
                  <a:close/>
                  <a:moveTo>
                    <a:pt x="38" y="142"/>
                  </a:moveTo>
                  <a:lnTo>
                    <a:pt x="38" y="142"/>
                  </a:lnTo>
                  <a:lnTo>
                    <a:pt x="38" y="168"/>
                  </a:lnTo>
                  <a:lnTo>
                    <a:pt x="42" y="190"/>
                  </a:lnTo>
                  <a:lnTo>
                    <a:pt x="46" y="210"/>
                  </a:lnTo>
                  <a:lnTo>
                    <a:pt x="52" y="226"/>
                  </a:lnTo>
                  <a:lnTo>
                    <a:pt x="60" y="238"/>
                  </a:lnTo>
                  <a:lnTo>
                    <a:pt x="70" y="248"/>
                  </a:lnTo>
                  <a:lnTo>
                    <a:pt x="82" y="252"/>
                  </a:lnTo>
                  <a:lnTo>
                    <a:pt x="94" y="254"/>
                  </a:lnTo>
                  <a:lnTo>
                    <a:pt x="94" y="254"/>
                  </a:lnTo>
                  <a:lnTo>
                    <a:pt x="106" y="252"/>
                  </a:lnTo>
                  <a:lnTo>
                    <a:pt x="118" y="246"/>
                  </a:lnTo>
                  <a:lnTo>
                    <a:pt x="128" y="238"/>
                  </a:lnTo>
                  <a:lnTo>
                    <a:pt x="136" y="224"/>
                  </a:lnTo>
                  <a:lnTo>
                    <a:pt x="142" y="208"/>
                  </a:lnTo>
                  <a:lnTo>
                    <a:pt x="146" y="188"/>
                  </a:lnTo>
                  <a:lnTo>
                    <a:pt x="148" y="166"/>
                  </a:lnTo>
                  <a:lnTo>
                    <a:pt x="148" y="140"/>
                  </a:lnTo>
                  <a:lnTo>
                    <a:pt x="148" y="140"/>
                  </a:lnTo>
                  <a:lnTo>
                    <a:pt x="148" y="116"/>
                  </a:lnTo>
                  <a:lnTo>
                    <a:pt x="146" y="94"/>
                  </a:lnTo>
                  <a:lnTo>
                    <a:pt x="142" y="76"/>
                  </a:lnTo>
                  <a:lnTo>
                    <a:pt x="136" y="58"/>
                  </a:lnTo>
                  <a:lnTo>
                    <a:pt x="128" y="46"/>
                  </a:lnTo>
                  <a:lnTo>
                    <a:pt x="118" y="36"/>
                  </a:lnTo>
                  <a:lnTo>
                    <a:pt x="106" y="30"/>
                  </a:lnTo>
                  <a:lnTo>
                    <a:pt x="94" y="28"/>
                  </a:lnTo>
                  <a:lnTo>
                    <a:pt x="94" y="28"/>
                  </a:lnTo>
                  <a:lnTo>
                    <a:pt x="82" y="30"/>
                  </a:lnTo>
                  <a:lnTo>
                    <a:pt x="72" y="36"/>
                  </a:lnTo>
                  <a:lnTo>
                    <a:pt x="62" y="44"/>
                  </a:lnTo>
                  <a:lnTo>
                    <a:pt x="54" y="58"/>
                  </a:lnTo>
                  <a:lnTo>
                    <a:pt x="46" y="74"/>
                  </a:lnTo>
                  <a:lnTo>
                    <a:pt x="42" y="94"/>
                  </a:lnTo>
                  <a:lnTo>
                    <a:pt x="38" y="116"/>
                  </a:lnTo>
                  <a:lnTo>
                    <a:pt x="38" y="142"/>
                  </a:lnTo>
                  <a:lnTo>
                    <a:pt x="38" y="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9" name="Freeform 113">
              <a:extLst>
                <a:ext uri="{FF2B5EF4-FFF2-40B4-BE49-F238E27FC236}">
                  <a16:creationId xmlns:a16="http://schemas.microsoft.com/office/drawing/2014/main" id="{7299AACA-FB9E-4BEA-B8CD-C48FBC8DB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284" y="2683452"/>
              <a:ext cx="99217" cy="386048"/>
            </a:xfrm>
            <a:custGeom>
              <a:avLst/>
              <a:gdLst>
                <a:gd name="T0" fmla="*/ 56 w 90"/>
                <a:gd name="T1" fmla="*/ 34 h 274"/>
                <a:gd name="T2" fmla="*/ 54 w 90"/>
                <a:gd name="T3" fmla="*/ 34 h 274"/>
                <a:gd name="T4" fmla="*/ 6 w 90"/>
                <a:gd name="T5" fmla="*/ 60 h 274"/>
                <a:gd name="T6" fmla="*/ 0 w 90"/>
                <a:gd name="T7" fmla="*/ 32 h 274"/>
                <a:gd name="T8" fmla="*/ 60 w 90"/>
                <a:gd name="T9" fmla="*/ 0 h 274"/>
                <a:gd name="T10" fmla="*/ 90 w 90"/>
                <a:gd name="T11" fmla="*/ 0 h 274"/>
                <a:gd name="T12" fmla="*/ 90 w 90"/>
                <a:gd name="T13" fmla="*/ 274 h 274"/>
                <a:gd name="T14" fmla="*/ 56 w 90"/>
                <a:gd name="T15" fmla="*/ 274 h 274"/>
                <a:gd name="T16" fmla="*/ 56 w 90"/>
                <a:gd name="T17" fmla="*/ 3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274">
                  <a:moveTo>
                    <a:pt x="56" y="34"/>
                  </a:moveTo>
                  <a:lnTo>
                    <a:pt x="54" y="34"/>
                  </a:lnTo>
                  <a:lnTo>
                    <a:pt x="6" y="60"/>
                  </a:lnTo>
                  <a:lnTo>
                    <a:pt x="0" y="32"/>
                  </a:lnTo>
                  <a:lnTo>
                    <a:pt x="60" y="0"/>
                  </a:lnTo>
                  <a:lnTo>
                    <a:pt x="90" y="0"/>
                  </a:lnTo>
                  <a:lnTo>
                    <a:pt x="90" y="274"/>
                  </a:lnTo>
                  <a:lnTo>
                    <a:pt x="56" y="274"/>
                  </a:lnTo>
                  <a:lnTo>
                    <a:pt x="56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0" name="Freeform 114">
              <a:extLst>
                <a:ext uri="{FF2B5EF4-FFF2-40B4-BE49-F238E27FC236}">
                  <a16:creationId xmlns:a16="http://schemas.microsoft.com/office/drawing/2014/main" id="{E56B1CBE-52D8-40C4-BA93-D3432FDA6D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38846" y="2677817"/>
              <a:ext cx="207252" cy="400137"/>
            </a:xfrm>
            <a:custGeom>
              <a:avLst/>
              <a:gdLst>
                <a:gd name="T0" fmla="*/ 188 w 188"/>
                <a:gd name="T1" fmla="*/ 138 h 284"/>
                <a:gd name="T2" fmla="*/ 180 w 188"/>
                <a:gd name="T3" fmla="*/ 200 h 284"/>
                <a:gd name="T4" fmla="*/ 162 w 188"/>
                <a:gd name="T5" fmla="*/ 246 h 284"/>
                <a:gd name="T6" fmla="*/ 148 w 188"/>
                <a:gd name="T7" fmla="*/ 262 h 284"/>
                <a:gd name="T8" fmla="*/ 132 w 188"/>
                <a:gd name="T9" fmla="*/ 274 h 284"/>
                <a:gd name="T10" fmla="*/ 114 w 188"/>
                <a:gd name="T11" fmla="*/ 282 h 284"/>
                <a:gd name="T12" fmla="*/ 92 w 188"/>
                <a:gd name="T13" fmla="*/ 284 h 284"/>
                <a:gd name="T14" fmla="*/ 82 w 188"/>
                <a:gd name="T15" fmla="*/ 282 h 284"/>
                <a:gd name="T16" fmla="*/ 64 w 188"/>
                <a:gd name="T17" fmla="*/ 278 h 284"/>
                <a:gd name="T18" fmla="*/ 46 w 188"/>
                <a:gd name="T19" fmla="*/ 270 h 284"/>
                <a:gd name="T20" fmla="*/ 26 w 188"/>
                <a:gd name="T21" fmla="*/ 248 h 284"/>
                <a:gd name="T22" fmla="*/ 8 w 188"/>
                <a:gd name="T23" fmla="*/ 202 h 284"/>
                <a:gd name="T24" fmla="*/ 0 w 188"/>
                <a:gd name="T25" fmla="*/ 142 h 284"/>
                <a:gd name="T26" fmla="*/ 2 w 188"/>
                <a:gd name="T27" fmla="*/ 110 h 284"/>
                <a:gd name="T28" fmla="*/ 16 w 188"/>
                <a:gd name="T29" fmla="*/ 56 h 284"/>
                <a:gd name="T30" fmla="*/ 42 w 188"/>
                <a:gd name="T31" fmla="*/ 20 h 284"/>
                <a:gd name="T32" fmla="*/ 58 w 188"/>
                <a:gd name="T33" fmla="*/ 8 h 284"/>
                <a:gd name="T34" fmla="*/ 76 w 188"/>
                <a:gd name="T35" fmla="*/ 2 h 284"/>
                <a:gd name="T36" fmla="*/ 96 w 188"/>
                <a:gd name="T37" fmla="*/ 0 h 284"/>
                <a:gd name="T38" fmla="*/ 106 w 188"/>
                <a:gd name="T39" fmla="*/ 0 h 284"/>
                <a:gd name="T40" fmla="*/ 126 w 188"/>
                <a:gd name="T41" fmla="*/ 4 h 284"/>
                <a:gd name="T42" fmla="*/ 142 w 188"/>
                <a:gd name="T43" fmla="*/ 14 h 284"/>
                <a:gd name="T44" fmla="*/ 164 w 188"/>
                <a:gd name="T45" fmla="*/ 36 h 284"/>
                <a:gd name="T46" fmla="*/ 180 w 188"/>
                <a:gd name="T47" fmla="*/ 80 h 284"/>
                <a:gd name="T48" fmla="*/ 188 w 188"/>
                <a:gd name="T49" fmla="*/ 138 h 284"/>
                <a:gd name="T50" fmla="*/ 38 w 188"/>
                <a:gd name="T51" fmla="*/ 142 h 284"/>
                <a:gd name="T52" fmla="*/ 38 w 188"/>
                <a:gd name="T53" fmla="*/ 168 h 284"/>
                <a:gd name="T54" fmla="*/ 46 w 188"/>
                <a:gd name="T55" fmla="*/ 210 h 284"/>
                <a:gd name="T56" fmla="*/ 62 w 188"/>
                <a:gd name="T57" fmla="*/ 238 h 284"/>
                <a:gd name="T58" fmla="*/ 82 w 188"/>
                <a:gd name="T59" fmla="*/ 252 h 284"/>
                <a:gd name="T60" fmla="*/ 94 w 188"/>
                <a:gd name="T61" fmla="*/ 254 h 284"/>
                <a:gd name="T62" fmla="*/ 118 w 188"/>
                <a:gd name="T63" fmla="*/ 246 h 284"/>
                <a:gd name="T64" fmla="*/ 136 w 188"/>
                <a:gd name="T65" fmla="*/ 224 h 284"/>
                <a:gd name="T66" fmla="*/ 146 w 188"/>
                <a:gd name="T67" fmla="*/ 188 h 284"/>
                <a:gd name="T68" fmla="*/ 150 w 188"/>
                <a:gd name="T69" fmla="*/ 140 h 284"/>
                <a:gd name="T70" fmla="*/ 148 w 188"/>
                <a:gd name="T71" fmla="*/ 116 h 284"/>
                <a:gd name="T72" fmla="*/ 142 w 188"/>
                <a:gd name="T73" fmla="*/ 76 h 284"/>
                <a:gd name="T74" fmla="*/ 128 w 188"/>
                <a:gd name="T75" fmla="*/ 46 h 284"/>
                <a:gd name="T76" fmla="*/ 108 w 188"/>
                <a:gd name="T77" fmla="*/ 30 h 284"/>
                <a:gd name="T78" fmla="*/ 94 w 188"/>
                <a:gd name="T79" fmla="*/ 28 h 284"/>
                <a:gd name="T80" fmla="*/ 72 w 188"/>
                <a:gd name="T81" fmla="*/ 36 h 284"/>
                <a:gd name="T82" fmla="*/ 54 w 188"/>
                <a:gd name="T83" fmla="*/ 58 h 284"/>
                <a:gd name="T84" fmla="*/ 42 w 188"/>
                <a:gd name="T85" fmla="*/ 94 h 284"/>
                <a:gd name="T86" fmla="*/ 38 w 188"/>
                <a:gd name="T87" fmla="*/ 14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" h="284">
                  <a:moveTo>
                    <a:pt x="188" y="138"/>
                  </a:moveTo>
                  <a:lnTo>
                    <a:pt x="188" y="138"/>
                  </a:lnTo>
                  <a:lnTo>
                    <a:pt x="186" y="172"/>
                  </a:lnTo>
                  <a:lnTo>
                    <a:pt x="180" y="200"/>
                  </a:lnTo>
                  <a:lnTo>
                    <a:pt x="172" y="226"/>
                  </a:lnTo>
                  <a:lnTo>
                    <a:pt x="162" y="246"/>
                  </a:lnTo>
                  <a:lnTo>
                    <a:pt x="156" y="254"/>
                  </a:lnTo>
                  <a:lnTo>
                    <a:pt x="148" y="262"/>
                  </a:lnTo>
                  <a:lnTo>
                    <a:pt x="140" y="268"/>
                  </a:lnTo>
                  <a:lnTo>
                    <a:pt x="132" y="274"/>
                  </a:lnTo>
                  <a:lnTo>
                    <a:pt x="122" y="278"/>
                  </a:lnTo>
                  <a:lnTo>
                    <a:pt x="114" y="282"/>
                  </a:lnTo>
                  <a:lnTo>
                    <a:pt x="102" y="282"/>
                  </a:lnTo>
                  <a:lnTo>
                    <a:pt x="92" y="284"/>
                  </a:lnTo>
                  <a:lnTo>
                    <a:pt x="92" y="284"/>
                  </a:lnTo>
                  <a:lnTo>
                    <a:pt x="82" y="282"/>
                  </a:lnTo>
                  <a:lnTo>
                    <a:pt x="72" y="282"/>
                  </a:lnTo>
                  <a:lnTo>
                    <a:pt x="64" y="278"/>
                  </a:lnTo>
                  <a:lnTo>
                    <a:pt x="54" y="274"/>
                  </a:lnTo>
                  <a:lnTo>
                    <a:pt x="46" y="270"/>
                  </a:lnTo>
                  <a:lnTo>
                    <a:pt x="40" y="262"/>
                  </a:lnTo>
                  <a:lnTo>
                    <a:pt x="26" y="248"/>
                  </a:lnTo>
                  <a:lnTo>
                    <a:pt x="16" y="228"/>
                  </a:lnTo>
                  <a:lnTo>
                    <a:pt x="8" y="202"/>
                  </a:lnTo>
                  <a:lnTo>
                    <a:pt x="2" y="174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2" y="110"/>
                  </a:lnTo>
                  <a:lnTo>
                    <a:pt x="8" y="82"/>
                  </a:lnTo>
                  <a:lnTo>
                    <a:pt x="16" y="56"/>
                  </a:lnTo>
                  <a:lnTo>
                    <a:pt x="28" y="36"/>
                  </a:lnTo>
                  <a:lnTo>
                    <a:pt x="42" y="20"/>
                  </a:lnTo>
                  <a:lnTo>
                    <a:pt x="50" y="14"/>
                  </a:lnTo>
                  <a:lnTo>
                    <a:pt x="58" y="8"/>
                  </a:lnTo>
                  <a:lnTo>
                    <a:pt x="66" y="4"/>
                  </a:lnTo>
                  <a:lnTo>
                    <a:pt x="76" y="2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106" y="0"/>
                  </a:lnTo>
                  <a:lnTo>
                    <a:pt x="116" y="2"/>
                  </a:lnTo>
                  <a:lnTo>
                    <a:pt x="126" y="4"/>
                  </a:lnTo>
                  <a:lnTo>
                    <a:pt x="134" y="10"/>
                  </a:lnTo>
                  <a:lnTo>
                    <a:pt x="142" y="14"/>
                  </a:lnTo>
                  <a:lnTo>
                    <a:pt x="150" y="20"/>
                  </a:lnTo>
                  <a:lnTo>
                    <a:pt x="164" y="36"/>
                  </a:lnTo>
                  <a:lnTo>
                    <a:pt x="174" y="56"/>
                  </a:lnTo>
                  <a:lnTo>
                    <a:pt x="180" y="80"/>
                  </a:lnTo>
                  <a:lnTo>
                    <a:pt x="186" y="108"/>
                  </a:lnTo>
                  <a:lnTo>
                    <a:pt x="188" y="138"/>
                  </a:lnTo>
                  <a:lnTo>
                    <a:pt x="188" y="138"/>
                  </a:lnTo>
                  <a:close/>
                  <a:moveTo>
                    <a:pt x="38" y="142"/>
                  </a:moveTo>
                  <a:lnTo>
                    <a:pt x="38" y="142"/>
                  </a:lnTo>
                  <a:lnTo>
                    <a:pt x="38" y="168"/>
                  </a:lnTo>
                  <a:lnTo>
                    <a:pt x="42" y="190"/>
                  </a:lnTo>
                  <a:lnTo>
                    <a:pt x="46" y="210"/>
                  </a:lnTo>
                  <a:lnTo>
                    <a:pt x="54" y="226"/>
                  </a:lnTo>
                  <a:lnTo>
                    <a:pt x="62" y="238"/>
                  </a:lnTo>
                  <a:lnTo>
                    <a:pt x="70" y="248"/>
                  </a:lnTo>
                  <a:lnTo>
                    <a:pt x="82" y="252"/>
                  </a:lnTo>
                  <a:lnTo>
                    <a:pt x="94" y="254"/>
                  </a:lnTo>
                  <a:lnTo>
                    <a:pt x="94" y="254"/>
                  </a:lnTo>
                  <a:lnTo>
                    <a:pt x="106" y="252"/>
                  </a:lnTo>
                  <a:lnTo>
                    <a:pt x="118" y="246"/>
                  </a:lnTo>
                  <a:lnTo>
                    <a:pt x="128" y="238"/>
                  </a:lnTo>
                  <a:lnTo>
                    <a:pt x="136" y="224"/>
                  </a:lnTo>
                  <a:lnTo>
                    <a:pt x="142" y="208"/>
                  </a:lnTo>
                  <a:lnTo>
                    <a:pt x="146" y="188"/>
                  </a:lnTo>
                  <a:lnTo>
                    <a:pt x="148" y="166"/>
                  </a:lnTo>
                  <a:lnTo>
                    <a:pt x="150" y="140"/>
                  </a:lnTo>
                  <a:lnTo>
                    <a:pt x="150" y="140"/>
                  </a:lnTo>
                  <a:lnTo>
                    <a:pt x="148" y="116"/>
                  </a:lnTo>
                  <a:lnTo>
                    <a:pt x="146" y="94"/>
                  </a:lnTo>
                  <a:lnTo>
                    <a:pt x="142" y="76"/>
                  </a:lnTo>
                  <a:lnTo>
                    <a:pt x="136" y="58"/>
                  </a:lnTo>
                  <a:lnTo>
                    <a:pt x="128" y="46"/>
                  </a:lnTo>
                  <a:lnTo>
                    <a:pt x="118" y="36"/>
                  </a:lnTo>
                  <a:lnTo>
                    <a:pt x="108" y="30"/>
                  </a:lnTo>
                  <a:lnTo>
                    <a:pt x="94" y="28"/>
                  </a:lnTo>
                  <a:lnTo>
                    <a:pt x="94" y="28"/>
                  </a:lnTo>
                  <a:lnTo>
                    <a:pt x="82" y="30"/>
                  </a:lnTo>
                  <a:lnTo>
                    <a:pt x="72" y="36"/>
                  </a:lnTo>
                  <a:lnTo>
                    <a:pt x="62" y="44"/>
                  </a:lnTo>
                  <a:lnTo>
                    <a:pt x="54" y="58"/>
                  </a:lnTo>
                  <a:lnTo>
                    <a:pt x="48" y="74"/>
                  </a:lnTo>
                  <a:lnTo>
                    <a:pt x="42" y="94"/>
                  </a:lnTo>
                  <a:lnTo>
                    <a:pt x="40" y="116"/>
                  </a:lnTo>
                  <a:lnTo>
                    <a:pt x="38" y="142"/>
                  </a:lnTo>
                  <a:lnTo>
                    <a:pt x="38" y="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1" name="Freeform 115">
              <a:extLst>
                <a:ext uri="{FF2B5EF4-FFF2-40B4-BE49-F238E27FC236}">
                  <a16:creationId xmlns:a16="http://schemas.microsoft.com/office/drawing/2014/main" id="{5772B25C-1EB8-481A-BE7C-EEBB87F77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1375" y="2677817"/>
              <a:ext cx="192921" cy="391684"/>
            </a:xfrm>
            <a:custGeom>
              <a:avLst/>
              <a:gdLst>
                <a:gd name="T0" fmla="*/ 0 w 175"/>
                <a:gd name="T1" fmla="*/ 278 h 278"/>
                <a:gd name="T2" fmla="*/ 0 w 175"/>
                <a:gd name="T3" fmla="*/ 256 h 278"/>
                <a:gd name="T4" fmla="*/ 30 w 175"/>
                <a:gd name="T5" fmla="*/ 228 h 278"/>
                <a:gd name="T6" fmla="*/ 30 w 175"/>
                <a:gd name="T7" fmla="*/ 228 h 278"/>
                <a:gd name="T8" fmla="*/ 76 w 175"/>
                <a:gd name="T9" fmla="*/ 184 h 278"/>
                <a:gd name="T10" fmla="*/ 94 w 175"/>
                <a:gd name="T11" fmla="*/ 164 h 278"/>
                <a:gd name="T12" fmla="*/ 108 w 175"/>
                <a:gd name="T13" fmla="*/ 146 h 278"/>
                <a:gd name="T14" fmla="*/ 117 w 175"/>
                <a:gd name="T15" fmla="*/ 130 h 278"/>
                <a:gd name="T16" fmla="*/ 125 w 175"/>
                <a:gd name="T17" fmla="*/ 114 h 278"/>
                <a:gd name="T18" fmla="*/ 129 w 175"/>
                <a:gd name="T19" fmla="*/ 100 h 278"/>
                <a:gd name="T20" fmla="*/ 131 w 175"/>
                <a:gd name="T21" fmla="*/ 84 h 278"/>
                <a:gd name="T22" fmla="*/ 131 w 175"/>
                <a:gd name="T23" fmla="*/ 84 h 278"/>
                <a:gd name="T24" fmla="*/ 131 w 175"/>
                <a:gd name="T25" fmla="*/ 74 h 278"/>
                <a:gd name="T26" fmla="*/ 129 w 175"/>
                <a:gd name="T27" fmla="*/ 64 h 278"/>
                <a:gd name="T28" fmla="*/ 125 w 175"/>
                <a:gd name="T29" fmla="*/ 54 h 278"/>
                <a:gd name="T30" fmla="*/ 119 w 175"/>
                <a:gd name="T31" fmla="*/ 46 h 278"/>
                <a:gd name="T32" fmla="*/ 113 w 175"/>
                <a:gd name="T33" fmla="*/ 40 h 278"/>
                <a:gd name="T34" fmla="*/ 104 w 175"/>
                <a:gd name="T35" fmla="*/ 34 h 278"/>
                <a:gd name="T36" fmla="*/ 92 w 175"/>
                <a:gd name="T37" fmla="*/ 32 h 278"/>
                <a:gd name="T38" fmla="*/ 78 w 175"/>
                <a:gd name="T39" fmla="*/ 30 h 278"/>
                <a:gd name="T40" fmla="*/ 78 w 175"/>
                <a:gd name="T41" fmla="*/ 30 h 278"/>
                <a:gd name="T42" fmla="*/ 60 w 175"/>
                <a:gd name="T43" fmla="*/ 32 h 278"/>
                <a:gd name="T44" fmla="*/ 44 w 175"/>
                <a:gd name="T45" fmla="*/ 38 h 278"/>
                <a:gd name="T46" fmla="*/ 30 w 175"/>
                <a:gd name="T47" fmla="*/ 46 h 278"/>
                <a:gd name="T48" fmla="*/ 20 w 175"/>
                <a:gd name="T49" fmla="*/ 54 h 278"/>
                <a:gd name="T50" fmla="*/ 8 w 175"/>
                <a:gd name="T51" fmla="*/ 28 h 278"/>
                <a:gd name="T52" fmla="*/ 8 w 175"/>
                <a:gd name="T53" fmla="*/ 28 h 278"/>
                <a:gd name="T54" fmla="*/ 24 w 175"/>
                <a:gd name="T55" fmla="*/ 16 h 278"/>
                <a:gd name="T56" fmla="*/ 42 w 175"/>
                <a:gd name="T57" fmla="*/ 8 h 278"/>
                <a:gd name="T58" fmla="*/ 62 w 175"/>
                <a:gd name="T59" fmla="*/ 2 h 278"/>
                <a:gd name="T60" fmla="*/ 86 w 175"/>
                <a:gd name="T61" fmla="*/ 0 h 278"/>
                <a:gd name="T62" fmla="*/ 86 w 175"/>
                <a:gd name="T63" fmla="*/ 0 h 278"/>
                <a:gd name="T64" fmla="*/ 106 w 175"/>
                <a:gd name="T65" fmla="*/ 2 h 278"/>
                <a:gd name="T66" fmla="*/ 123 w 175"/>
                <a:gd name="T67" fmla="*/ 6 h 278"/>
                <a:gd name="T68" fmla="*/ 137 w 175"/>
                <a:gd name="T69" fmla="*/ 14 h 278"/>
                <a:gd name="T70" fmla="*/ 149 w 175"/>
                <a:gd name="T71" fmla="*/ 24 h 278"/>
                <a:gd name="T72" fmla="*/ 157 w 175"/>
                <a:gd name="T73" fmla="*/ 36 h 278"/>
                <a:gd name="T74" fmla="*/ 163 w 175"/>
                <a:gd name="T75" fmla="*/ 50 h 278"/>
                <a:gd name="T76" fmla="*/ 167 w 175"/>
                <a:gd name="T77" fmla="*/ 64 h 278"/>
                <a:gd name="T78" fmla="*/ 169 w 175"/>
                <a:gd name="T79" fmla="*/ 80 h 278"/>
                <a:gd name="T80" fmla="*/ 169 w 175"/>
                <a:gd name="T81" fmla="*/ 80 h 278"/>
                <a:gd name="T82" fmla="*/ 167 w 175"/>
                <a:gd name="T83" fmla="*/ 98 h 278"/>
                <a:gd name="T84" fmla="*/ 161 w 175"/>
                <a:gd name="T85" fmla="*/ 116 h 278"/>
                <a:gd name="T86" fmla="*/ 153 w 175"/>
                <a:gd name="T87" fmla="*/ 134 h 278"/>
                <a:gd name="T88" fmla="*/ 143 w 175"/>
                <a:gd name="T89" fmla="*/ 152 h 278"/>
                <a:gd name="T90" fmla="*/ 129 w 175"/>
                <a:gd name="T91" fmla="*/ 170 h 278"/>
                <a:gd name="T92" fmla="*/ 113 w 175"/>
                <a:gd name="T93" fmla="*/ 188 h 278"/>
                <a:gd name="T94" fmla="*/ 74 w 175"/>
                <a:gd name="T95" fmla="*/ 226 h 278"/>
                <a:gd name="T96" fmla="*/ 54 w 175"/>
                <a:gd name="T97" fmla="*/ 248 h 278"/>
                <a:gd name="T98" fmla="*/ 54 w 175"/>
                <a:gd name="T99" fmla="*/ 248 h 278"/>
                <a:gd name="T100" fmla="*/ 175 w 175"/>
                <a:gd name="T101" fmla="*/ 248 h 278"/>
                <a:gd name="T102" fmla="*/ 175 w 175"/>
                <a:gd name="T103" fmla="*/ 278 h 278"/>
                <a:gd name="T104" fmla="*/ 0 w 175"/>
                <a:gd name="T105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5" h="278">
                  <a:moveTo>
                    <a:pt x="0" y="278"/>
                  </a:moveTo>
                  <a:lnTo>
                    <a:pt x="0" y="256"/>
                  </a:lnTo>
                  <a:lnTo>
                    <a:pt x="30" y="228"/>
                  </a:lnTo>
                  <a:lnTo>
                    <a:pt x="30" y="228"/>
                  </a:lnTo>
                  <a:lnTo>
                    <a:pt x="76" y="184"/>
                  </a:lnTo>
                  <a:lnTo>
                    <a:pt x="94" y="164"/>
                  </a:lnTo>
                  <a:lnTo>
                    <a:pt x="108" y="146"/>
                  </a:lnTo>
                  <a:lnTo>
                    <a:pt x="117" y="130"/>
                  </a:lnTo>
                  <a:lnTo>
                    <a:pt x="125" y="114"/>
                  </a:lnTo>
                  <a:lnTo>
                    <a:pt x="129" y="100"/>
                  </a:lnTo>
                  <a:lnTo>
                    <a:pt x="131" y="84"/>
                  </a:lnTo>
                  <a:lnTo>
                    <a:pt x="131" y="84"/>
                  </a:lnTo>
                  <a:lnTo>
                    <a:pt x="131" y="74"/>
                  </a:lnTo>
                  <a:lnTo>
                    <a:pt x="129" y="64"/>
                  </a:lnTo>
                  <a:lnTo>
                    <a:pt x="125" y="54"/>
                  </a:lnTo>
                  <a:lnTo>
                    <a:pt x="119" y="46"/>
                  </a:lnTo>
                  <a:lnTo>
                    <a:pt x="113" y="40"/>
                  </a:lnTo>
                  <a:lnTo>
                    <a:pt x="104" y="34"/>
                  </a:lnTo>
                  <a:lnTo>
                    <a:pt x="92" y="32"/>
                  </a:lnTo>
                  <a:lnTo>
                    <a:pt x="78" y="30"/>
                  </a:lnTo>
                  <a:lnTo>
                    <a:pt x="78" y="30"/>
                  </a:lnTo>
                  <a:lnTo>
                    <a:pt x="60" y="32"/>
                  </a:lnTo>
                  <a:lnTo>
                    <a:pt x="44" y="38"/>
                  </a:lnTo>
                  <a:lnTo>
                    <a:pt x="30" y="46"/>
                  </a:lnTo>
                  <a:lnTo>
                    <a:pt x="20" y="54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24" y="16"/>
                  </a:lnTo>
                  <a:lnTo>
                    <a:pt x="42" y="8"/>
                  </a:lnTo>
                  <a:lnTo>
                    <a:pt x="62" y="2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106" y="2"/>
                  </a:lnTo>
                  <a:lnTo>
                    <a:pt x="123" y="6"/>
                  </a:lnTo>
                  <a:lnTo>
                    <a:pt x="137" y="14"/>
                  </a:lnTo>
                  <a:lnTo>
                    <a:pt x="149" y="24"/>
                  </a:lnTo>
                  <a:lnTo>
                    <a:pt x="157" y="36"/>
                  </a:lnTo>
                  <a:lnTo>
                    <a:pt x="163" y="50"/>
                  </a:lnTo>
                  <a:lnTo>
                    <a:pt x="167" y="64"/>
                  </a:lnTo>
                  <a:lnTo>
                    <a:pt x="169" y="80"/>
                  </a:lnTo>
                  <a:lnTo>
                    <a:pt x="169" y="80"/>
                  </a:lnTo>
                  <a:lnTo>
                    <a:pt x="167" y="98"/>
                  </a:lnTo>
                  <a:lnTo>
                    <a:pt x="161" y="116"/>
                  </a:lnTo>
                  <a:lnTo>
                    <a:pt x="153" y="134"/>
                  </a:lnTo>
                  <a:lnTo>
                    <a:pt x="143" y="152"/>
                  </a:lnTo>
                  <a:lnTo>
                    <a:pt x="129" y="170"/>
                  </a:lnTo>
                  <a:lnTo>
                    <a:pt x="113" y="188"/>
                  </a:lnTo>
                  <a:lnTo>
                    <a:pt x="74" y="226"/>
                  </a:lnTo>
                  <a:lnTo>
                    <a:pt x="54" y="248"/>
                  </a:lnTo>
                  <a:lnTo>
                    <a:pt x="54" y="248"/>
                  </a:lnTo>
                  <a:lnTo>
                    <a:pt x="175" y="248"/>
                  </a:lnTo>
                  <a:lnTo>
                    <a:pt x="175" y="278"/>
                  </a:lnTo>
                  <a:lnTo>
                    <a:pt x="0" y="2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2" name="Freeform 116">
              <a:extLst>
                <a:ext uri="{FF2B5EF4-FFF2-40B4-BE49-F238E27FC236}">
                  <a16:creationId xmlns:a16="http://schemas.microsoft.com/office/drawing/2014/main" id="{739B122C-580C-489D-BF2D-E0FFF70270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87821" y="2677817"/>
              <a:ext cx="205047" cy="400137"/>
            </a:xfrm>
            <a:custGeom>
              <a:avLst/>
              <a:gdLst>
                <a:gd name="T0" fmla="*/ 186 w 186"/>
                <a:gd name="T1" fmla="*/ 138 h 284"/>
                <a:gd name="T2" fmla="*/ 180 w 186"/>
                <a:gd name="T3" fmla="*/ 200 h 284"/>
                <a:gd name="T4" fmla="*/ 160 w 186"/>
                <a:gd name="T5" fmla="*/ 246 h 284"/>
                <a:gd name="T6" fmla="*/ 148 w 186"/>
                <a:gd name="T7" fmla="*/ 262 h 284"/>
                <a:gd name="T8" fmla="*/ 132 w 186"/>
                <a:gd name="T9" fmla="*/ 274 h 284"/>
                <a:gd name="T10" fmla="*/ 112 w 186"/>
                <a:gd name="T11" fmla="*/ 282 h 284"/>
                <a:gd name="T12" fmla="*/ 90 w 186"/>
                <a:gd name="T13" fmla="*/ 284 h 284"/>
                <a:gd name="T14" fmla="*/ 80 w 186"/>
                <a:gd name="T15" fmla="*/ 282 h 284"/>
                <a:gd name="T16" fmla="*/ 62 w 186"/>
                <a:gd name="T17" fmla="*/ 278 h 284"/>
                <a:gd name="T18" fmla="*/ 46 w 186"/>
                <a:gd name="T19" fmla="*/ 270 h 284"/>
                <a:gd name="T20" fmla="*/ 26 w 186"/>
                <a:gd name="T21" fmla="*/ 248 h 284"/>
                <a:gd name="T22" fmla="*/ 6 w 186"/>
                <a:gd name="T23" fmla="*/ 202 h 284"/>
                <a:gd name="T24" fmla="*/ 0 w 186"/>
                <a:gd name="T25" fmla="*/ 142 h 284"/>
                <a:gd name="T26" fmla="*/ 2 w 186"/>
                <a:gd name="T27" fmla="*/ 110 h 284"/>
                <a:gd name="T28" fmla="*/ 14 w 186"/>
                <a:gd name="T29" fmla="*/ 56 h 284"/>
                <a:gd name="T30" fmla="*/ 40 w 186"/>
                <a:gd name="T31" fmla="*/ 20 h 284"/>
                <a:gd name="T32" fmla="*/ 56 w 186"/>
                <a:gd name="T33" fmla="*/ 8 h 284"/>
                <a:gd name="T34" fmla="*/ 76 w 186"/>
                <a:gd name="T35" fmla="*/ 2 h 284"/>
                <a:gd name="T36" fmla="*/ 96 w 186"/>
                <a:gd name="T37" fmla="*/ 0 h 284"/>
                <a:gd name="T38" fmla="*/ 106 w 186"/>
                <a:gd name="T39" fmla="*/ 0 h 284"/>
                <a:gd name="T40" fmla="*/ 124 w 186"/>
                <a:gd name="T41" fmla="*/ 4 h 284"/>
                <a:gd name="T42" fmla="*/ 142 w 186"/>
                <a:gd name="T43" fmla="*/ 14 h 284"/>
                <a:gd name="T44" fmla="*/ 162 w 186"/>
                <a:gd name="T45" fmla="*/ 36 h 284"/>
                <a:gd name="T46" fmla="*/ 180 w 186"/>
                <a:gd name="T47" fmla="*/ 80 h 284"/>
                <a:gd name="T48" fmla="*/ 186 w 186"/>
                <a:gd name="T49" fmla="*/ 138 h 284"/>
                <a:gd name="T50" fmla="*/ 36 w 186"/>
                <a:gd name="T51" fmla="*/ 142 h 284"/>
                <a:gd name="T52" fmla="*/ 38 w 186"/>
                <a:gd name="T53" fmla="*/ 168 h 284"/>
                <a:gd name="T54" fmla="*/ 46 w 186"/>
                <a:gd name="T55" fmla="*/ 210 h 284"/>
                <a:gd name="T56" fmla="*/ 60 w 186"/>
                <a:gd name="T57" fmla="*/ 238 h 284"/>
                <a:gd name="T58" fmla="*/ 80 w 186"/>
                <a:gd name="T59" fmla="*/ 252 h 284"/>
                <a:gd name="T60" fmla="*/ 92 w 186"/>
                <a:gd name="T61" fmla="*/ 254 h 284"/>
                <a:gd name="T62" fmla="*/ 118 w 186"/>
                <a:gd name="T63" fmla="*/ 246 h 284"/>
                <a:gd name="T64" fmla="*/ 134 w 186"/>
                <a:gd name="T65" fmla="*/ 224 h 284"/>
                <a:gd name="T66" fmla="*/ 144 w 186"/>
                <a:gd name="T67" fmla="*/ 188 h 284"/>
                <a:gd name="T68" fmla="*/ 148 w 186"/>
                <a:gd name="T69" fmla="*/ 140 h 284"/>
                <a:gd name="T70" fmla="*/ 148 w 186"/>
                <a:gd name="T71" fmla="*/ 116 h 284"/>
                <a:gd name="T72" fmla="*/ 142 w 186"/>
                <a:gd name="T73" fmla="*/ 76 h 284"/>
                <a:gd name="T74" fmla="*/ 128 w 186"/>
                <a:gd name="T75" fmla="*/ 46 h 284"/>
                <a:gd name="T76" fmla="*/ 106 w 186"/>
                <a:gd name="T77" fmla="*/ 30 h 284"/>
                <a:gd name="T78" fmla="*/ 92 w 186"/>
                <a:gd name="T79" fmla="*/ 28 h 284"/>
                <a:gd name="T80" fmla="*/ 70 w 186"/>
                <a:gd name="T81" fmla="*/ 36 h 284"/>
                <a:gd name="T82" fmla="*/ 52 w 186"/>
                <a:gd name="T83" fmla="*/ 58 h 284"/>
                <a:gd name="T84" fmla="*/ 42 w 186"/>
                <a:gd name="T85" fmla="*/ 94 h 284"/>
                <a:gd name="T86" fmla="*/ 36 w 186"/>
                <a:gd name="T87" fmla="*/ 14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6" h="284">
                  <a:moveTo>
                    <a:pt x="186" y="138"/>
                  </a:moveTo>
                  <a:lnTo>
                    <a:pt x="186" y="138"/>
                  </a:lnTo>
                  <a:lnTo>
                    <a:pt x="184" y="172"/>
                  </a:lnTo>
                  <a:lnTo>
                    <a:pt x="180" y="200"/>
                  </a:lnTo>
                  <a:lnTo>
                    <a:pt x="172" y="226"/>
                  </a:lnTo>
                  <a:lnTo>
                    <a:pt x="160" y="246"/>
                  </a:lnTo>
                  <a:lnTo>
                    <a:pt x="154" y="254"/>
                  </a:lnTo>
                  <a:lnTo>
                    <a:pt x="148" y="262"/>
                  </a:lnTo>
                  <a:lnTo>
                    <a:pt x="140" y="268"/>
                  </a:lnTo>
                  <a:lnTo>
                    <a:pt x="132" y="274"/>
                  </a:lnTo>
                  <a:lnTo>
                    <a:pt x="122" y="278"/>
                  </a:lnTo>
                  <a:lnTo>
                    <a:pt x="112" y="282"/>
                  </a:lnTo>
                  <a:lnTo>
                    <a:pt x="102" y="282"/>
                  </a:lnTo>
                  <a:lnTo>
                    <a:pt x="90" y="284"/>
                  </a:lnTo>
                  <a:lnTo>
                    <a:pt x="90" y="284"/>
                  </a:lnTo>
                  <a:lnTo>
                    <a:pt x="80" y="282"/>
                  </a:lnTo>
                  <a:lnTo>
                    <a:pt x="72" y="282"/>
                  </a:lnTo>
                  <a:lnTo>
                    <a:pt x="62" y="278"/>
                  </a:lnTo>
                  <a:lnTo>
                    <a:pt x="54" y="274"/>
                  </a:lnTo>
                  <a:lnTo>
                    <a:pt x="46" y="270"/>
                  </a:lnTo>
                  <a:lnTo>
                    <a:pt x="38" y="262"/>
                  </a:lnTo>
                  <a:lnTo>
                    <a:pt x="26" y="248"/>
                  </a:lnTo>
                  <a:lnTo>
                    <a:pt x="14" y="228"/>
                  </a:lnTo>
                  <a:lnTo>
                    <a:pt x="6" y="202"/>
                  </a:lnTo>
                  <a:lnTo>
                    <a:pt x="2" y="174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2" y="110"/>
                  </a:lnTo>
                  <a:lnTo>
                    <a:pt x="6" y="82"/>
                  </a:lnTo>
                  <a:lnTo>
                    <a:pt x="14" y="56"/>
                  </a:lnTo>
                  <a:lnTo>
                    <a:pt x="26" y="36"/>
                  </a:lnTo>
                  <a:lnTo>
                    <a:pt x="40" y="20"/>
                  </a:lnTo>
                  <a:lnTo>
                    <a:pt x="48" y="14"/>
                  </a:lnTo>
                  <a:lnTo>
                    <a:pt x="56" y="8"/>
                  </a:lnTo>
                  <a:lnTo>
                    <a:pt x="66" y="4"/>
                  </a:lnTo>
                  <a:lnTo>
                    <a:pt x="76" y="2"/>
                  </a:lnTo>
                  <a:lnTo>
                    <a:pt x="84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106" y="0"/>
                  </a:lnTo>
                  <a:lnTo>
                    <a:pt x="116" y="2"/>
                  </a:lnTo>
                  <a:lnTo>
                    <a:pt x="124" y="4"/>
                  </a:lnTo>
                  <a:lnTo>
                    <a:pt x="134" y="10"/>
                  </a:lnTo>
                  <a:lnTo>
                    <a:pt x="142" y="14"/>
                  </a:lnTo>
                  <a:lnTo>
                    <a:pt x="150" y="20"/>
                  </a:lnTo>
                  <a:lnTo>
                    <a:pt x="162" y="36"/>
                  </a:lnTo>
                  <a:lnTo>
                    <a:pt x="172" y="56"/>
                  </a:lnTo>
                  <a:lnTo>
                    <a:pt x="180" y="80"/>
                  </a:lnTo>
                  <a:lnTo>
                    <a:pt x="184" y="108"/>
                  </a:lnTo>
                  <a:lnTo>
                    <a:pt x="186" y="138"/>
                  </a:lnTo>
                  <a:lnTo>
                    <a:pt x="186" y="138"/>
                  </a:lnTo>
                  <a:close/>
                  <a:moveTo>
                    <a:pt x="36" y="142"/>
                  </a:moveTo>
                  <a:lnTo>
                    <a:pt x="36" y="142"/>
                  </a:lnTo>
                  <a:lnTo>
                    <a:pt x="38" y="168"/>
                  </a:lnTo>
                  <a:lnTo>
                    <a:pt x="40" y="190"/>
                  </a:lnTo>
                  <a:lnTo>
                    <a:pt x="46" y="210"/>
                  </a:lnTo>
                  <a:lnTo>
                    <a:pt x="52" y="226"/>
                  </a:lnTo>
                  <a:lnTo>
                    <a:pt x="60" y="238"/>
                  </a:lnTo>
                  <a:lnTo>
                    <a:pt x="70" y="248"/>
                  </a:lnTo>
                  <a:lnTo>
                    <a:pt x="80" y="252"/>
                  </a:lnTo>
                  <a:lnTo>
                    <a:pt x="92" y="254"/>
                  </a:lnTo>
                  <a:lnTo>
                    <a:pt x="92" y="254"/>
                  </a:lnTo>
                  <a:lnTo>
                    <a:pt x="106" y="252"/>
                  </a:lnTo>
                  <a:lnTo>
                    <a:pt x="118" y="246"/>
                  </a:lnTo>
                  <a:lnTo>
                    <a:pt x="126" y="238"/>
                  </a:lnTo>
                  <a:lnTo>
                    <a:pt x="134" y="224"/>
                  </a:lnTo>
                  <a:lnTo>
                    <a:pt x="140" y="208"/>
                  </a:lnTo>
                  <a:lnTo>
                    <a:pt x="144" y="188"/>
                  </a:lnTo>
                  <a:lnTo>
                    <a:pt x="148" y="166"/>
                  </a:lnTo>
                  <a:lnTo>
                    <a:pt x="148" y="140"/>
                  </a:lnTo>
                  <a:lnTo>
                    <a:pt x="148" y="140"/>
                  </a:lnTo>
                  <a:lnTo>
                    <a:pt x="148" y="116"/>
                  </a:lnTo>
                  <a:lnTo>
                    <a:pt x="146" y="94"/>
                  </a:lnTo>
                  <a:lnTo>
                    <a:pt x="142" y="76"/>
                  </a:lnTo>
                  <a:lnTo>
                    <a:pt x="136" y="58"/>
                  </a:lnTo>
                  <a:lnTo>
                    <a:pt x="128" y="46"/>
                  </a:lnTo>
                  <a:lnTo>
                    <a:pt x="118" y="36"/>
                  </a:lnTo>
                  <a:lnTo>
                    <a:pt x="106" y="30"/>
                  </a:lnTo>
                  <a:lnTo>
                    <a:pt x="92" y="28"/>
                  </a:lnTo>
                  <a:lnTo>
                    <a:pt x="92" y="28"/>
                  </a:lnTo>
                  <a:lnTo>
                    <a:pt x="82" y="30"/>
                  </a:lnTo>
                  <a:lnTo>
                    <a:pt x="70" y="36"/>
                  </a:lnTo>
                  <a:lnTo>
                    <a:pt x="60" y="44"/>
                  </a:lnTo>
                  <a:lnTo>
                    <a:pt x="52" y="58"/>
                  </a:lnTo>
                  <a:lnTo>
                    <a:pt x="46" y="74"/>
                  </a:lnTo>
                  <a:lnTo>
                    <a:pt x="42" y="94"/>
                  </a:lnTo>
                  <a:lnTo>
                    <a:pt x="38" y="116"/>
                  </a:lnTo>
                  <a:lnTo>
                    <a:pt x="36" y="142"/>
                  </a:lnTo>
                  <a:lnTo>
                    <a:pt x="36" y="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3" name="Freeform 117">
              <a:extLst>
                <a:ext uri="{FF2B5EF4-FFF2-40B4-BE49-F238E27FC236}">
                  <a16:creationId xmlns:a16="http://schemas.microsoft.com/office/drawing/2014/main" id="{08942C59-584D-44BE-A1D4-5B86D4B05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728145" y="2677817"/>
              <a:ext cx="189613" cy="400137"/>
            </a:xfrm>
            <a:custGeom>
              <a:avLst/>
              <a:gdLst>
                <a:gd name="T0" fmla="*/ 10 w 172"/>
                <a:gd name="T1" fmla="*/ 236 h 284"/>
                <a:gd name="T2" fmla="*/ 36 w 172"/>
                <a:gd name="T3" fmla="*/ 248 h 284"/>
                <a:gd name="T4" fmla="*/ 72 w 172"/>
                <a:gd name="T5" fmla="*/ 254 h 284"/>
                <a:gd name="T6" fmla="*/ 88 w 172"/>
                <a:gd name="T7" fmla="*/ 252 h 284"/>
                <a:gd name="T8" fmla="*/ 112 w 172"/>
                <a:gd name="T9" fmla="*/ 242 h 284"/>
                <a:gd name="T10" fmla="*/ 126 w 172"/>
                <a:gd name="T11" fmla="*/ 228 h 284"/>
                <a:gd name="T12" fmla="*/ 132 w 172"/>
                <a:gd name="T13" fmla="*/ 210 h 284"/>
                <a:gd name="T14" fmla="*/ 134 w 172"/>
                <a:gd name="T15" fmla="*/ 200 h 284"/>
                <a:gd name="T16" fmla="*/ 128 w 172"/>
                <a:gd name="T17" fmla="*/ 176 h 284"/>
                <a:gd name="T18" fmla="*/ 112 w 172"/>
                <a:gd name="T19" fmla="*/ 158 h 284"/>
                <a:gd name="T20" fmla="*/ 88 w 172"/>
                <a:gd name="T21" fmla="*/ 148 h 284"/>
                <a:gd name="T22" fmla="*/ 62 w 172"/>
                <a:gd name="T23" fmla="*/ 146 h 284"/>
                <a:gd name="T24" fmla="*/ 42 w 172"/>
                <a:gd name="T25" fmla="*/ 118 h 284"/>
                <a:gd name="T26" fmla="*/ 62 w 172"/>
                <a:gd name="T27" fmla="*/ 118 h 284"/>
                <a:gd name="T28" fmla="*/ 84 w 172"/>
                <a:gd name="T29" fmla="*/ 114 h 284"/>
                <a:gd name="T30" fmla="*/ 104 w 172"/>
                <a:gd name="T31" fmla="*/ 106 h 284"/>
                <a:gd name="T32" fmla="*/ 118 w 172"/>
                <a:gd name="T33" fmla="*/ 92 h 284"/>
                <a:gd name="T34" fmla="*/ 124 w 172"/>
                <a:gd name="T35" fmla="*/ 72 h 284"/>
                <a:gd name="T36" fmla="*/ 124 w 172"/>
                <a:gd name="T37" fmla="*/ 62 h 284"/>
                <a:gd name="T38" fmla="*/ 118 w 172"/>
                <a:gd name="T39" fmla="*/ 48 h 284"/>
                <a:gd name="T40" fmla="*/ 106 w 172"/>
                <a:gd name="T41" fmla="*/ 36 h 284"/>
                <a:gd name="T42" fmla="*/ 88 w 172"/>
                <a:gd name="T43" fmla="*/ 30 h 284"/>
                <a:gd name="T44" fmla="*/ 76 w 172"/>
                <a:gd name="T45" fmla="*/ 30 h 284"/>
                <a:gd name="T46" fmla="*/ 44 w 172"/>
                <a:gd name="T47" fmla="*/ 36 h 284"/>
                <a:gd name="T48" fmla="*/ 20 w 172"/>
                <a:gd name="T49" fmla="*/ 48 h 284"/>
                <a:gd name="T50" fmla="*/ 10 w 172"/>
                <a:gd name="T51" fmla="*/ 20 h 284"/>
                <a:gd name="T52" fmla="*/ 42 w 172"/>
                <a:gd name="T53" fmla="*/ 6 h 284"/>
                <a:gd name="T54" fmla="*/ 82 w 172"/>
                <a:gd name="T55" fmla="*/ 0 h 284"/>
                <a:gd name="T56" fmla="*/ 102 w 172"/>
                <a:gd name="T57" fmla="*/ 2 h 284"/>
                <a:gd name="T58" fmla="*/ 132 w 172"/>
                <a:gd name="T59" fmla="*/ 12 h 284"/>
                <a:gd name="T60" fmla="*/ 150 w 172"/>
                <a:gd name="T61" fmla="*/ 30 h 284"/>
                <a:gd name="T62" fmla="*/ 160 w 172"/>
                <a:gd name="T63" fmla="*/ 52 h 284"/>
                <a:gd name="T64" fmla="*/ 162 w 172"/>
                <a:gd name="T65" fmla="*/ 66 h 284"/>
                <a:gd name="T66" fmla="*/ 158 w 172"/>
                <a:gd name="T67" fmla="*/ 86 h 284"/>
                <a:gd name="T68" fmla="*/ 148 w 172"/>
                <a:gd name="T69" fmla="*/ 104 h 284"/>
                <a:gd name="T70" fmla="*/ 132 w 172"/>
                <a:gd name="T71" fmla="*/ 118 h 284"/>
                <a:gd name="T72" fmla="*/ 110 w 172"/>
                <a:gd name="T73" fmla="*/ 130 h 284"/>
                <a:gd name="T74" fmla="*/ 110 w 172"/>
                <a:gd name="T75" fmla="*/ 132 h 284"/>
                <a:gd name="T76" fmla="*/ 134 w 172"/>
                <a:gd name="T77" fmla="*/ 140 h 284"/>
                <a:gd name="T78" fmla="*/ 154 w 172"/>
                <a:gd name="T79" fmla="*/ 154 h 284"/>
                <a:gd name="T80" fmla="*/ 168 w 172"/>
                <a:gd name="T81" fmla="*/ 174 h 284"/>
                <a:gd name="T82" fmla="*/ 172 w 172"/>
                <a:gd name="T83" fmla="*/ 202 h 284"/>
                <a:gd name="T84" fmla="*/ 170 w 172"/>
                <a:gd name="T85" fmla="*/ 218 h 284"/>
                <a:gd name="T86" fmla="*/ 158 w 172"/>
                <a:gd name="T87" fmla="*/ 246 h 284"/>
                <a:gd name="T88" fmla="*/ 132 w 172"/>
                <a:gd name="T89" fmla="*/ 270 h 284"/>
                <a:gd name="T90" fmla="*/ 96 w 172"/>
                <a:gd name="T91" fmla="*/ 282 h 284"/>
                <a:gd name="T92" fmla="*/ 72 w 172"/>
                <a:gd name="T93" fmla="*/ 284 h 284"/>
                <a:gd name="T94" fmla="*/ 30 w 172"/>
                <a:gd name="T95" fmla="*/ 278 h 284"/>
                <a:gd name="T96" fmla="*/ 0 w 172"/>
                <a:gd name="T97" fmla="*/ 26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2" h="284">
                  <a:moveTo>
                    <a:pt x="10" y="236"/>
                  </a:moveTo>
                  <a:lnTo>
                    <a:pt x="10" y="236"/>
                  </a:lnTo>
                  <a:lnTo>
                    <a:pt x="20" y="242"/>
                  </a:lnTo>
                  <a:lnTo>
                    <a:pt x="36" y="248"/>
                  </a:lnTo>
                  <a:lnTo>
                    <a:pt x="52" y="252"/>
                  </a:lnTo>
                  <a:lnTo>
                    <a:pt x="72" y="254"/>
                  </a:lnTo>
                  <a:lnTo>
                    <a:pt x="72" y="254"/>
                  </a:lnTo>
                  <a:lnTo>
                    <a:pt x="88" y="252"/>
                  </a:lnTo>
                  <a:lnTo>
                    <a:pt x="102" y="248"/>
                  </a:lnTo>
                  <a:lnTo>
                    <a:pt x="112" y="242"/>
                  </a:lnTo>
                  <a:lnTo>
                    <a:pt x="120" y="236"/>
                  </a:lnTo>
                  <a:lnTo>
                    <a:pt x="126" y="228"/>
                  </a:lnTo>
                  <a:lnTo>
                    <a:pt x="130" y="218"/>
                  </a:lnTo>
                  <a:lnTo>
                    <a:pt x="132" y="210"/>
                  </a:lnTo>
                  <a:lnTo>
                    <a:pt x="134" y="200"/>
                  </a:lnTo>
                  <a:lnTo>
                    <a:pt x="134" y="200"/>
                  </a:lnTo>
                  <a:lnTo>
                    <a:pt x="132" y="186"/>
                  </a:lnTo>
                  <a:lnTo>
                    <a:pt x="128" y="176"/>
                  </a:lnTo>
                  <a:lnTo>
                    <a:pt x="120" y="166"/>
                  </a:lnTo>
                  <a:lnTo>
                    <a:pt x="112" y="158"/>
                  </a:lnTo>
                  <a:lnTo>
                    <a:pt x="100" y="152"/>
                  </a:lnTo>
                  <a:lnTo>
                    <a:pt x="88" y="148"/>
                  </a:lnTo>
                  <a:lnTo>
                    <a:pt x="76" y="146"/>
                  </a:lnTo>
                  <a:lnTo>
                    <a:pt x="62" y="146"/>
                  </a:lnTo>
                  <a:lnTo>
                    <a:pt x="42" y="146"/>
                  </a:lnTo>
                  <a:lnTo>
                    <a:pt x="42" y="118"/>
                  </a:lnTo>
                  <a:lnTo>
                    <a:pt x="62" y="118"/>
                  </a:lnTo>
                  <a:lnTo>
                    <a:pt x="62" y="118"/>
                  </a:lnTo>
                  <a:lnTo>
                    <a:pt x="74" y="116"/>
                  </a:lnTo>
                  <a:lnTo>
                    <a:pt x="84" y="114"/>
                  </a:lnTo>
                  <a:lnTo>
                    <a:pt x="94" y="112"/>
                  </a:lnTo>
                  <a:lnTo>
                    <a:pt x="104" y="106"/>
                  </a:lnTo>
                  <a:lnTo>
                    <a:pt x="112" y="100"/>
                  </a:lnTo>
                  <a:lnTo>
                    <a:pt x="118" y="92"/>
                  </a:lnTo>
                  <a:lnTo>
                    <a:pt x="122" y="82"/>
                  </a:lnTo>
                  <a:lnTo>
                    <a:pt x="124" y="72"/>
                  </a:lnTo>
                  <a:lnTo>
                    <a:pt x="124" y="72"/>
                  </a:lnTo>
                  <a:lnTo>
                    <a:pt x="124" y="62"/>
                  </a:lnTo>
                  <a:lnTo>
                    <a:pt x="122" y="56"/>
                  </a:lnTo>
                  <a:lnTo>
                    <a:pt x="118" y="48"/>
                  </a:lnTo>
                  <a:lnTo>
                    <a:pt x="112" y="42"/>
                  </a:lnTo>
                  <a:lnTo>
                    <a:pt x="106" y="36"/>
                  </a:lnTo>
                  <a:lnTo>
                    <a:pt x="98" y="32"/>
                  </a:lnTo>
                  <a:lnTo>
                    <a:pt x="88" y="30"/>
                  </a:lnTo>
                  <a:lnTo>
                    <a:pt x="76" y="30"/>
                  </a:lnTo>
                  <a:lnTo>
                    <a:pt x="76" y="30"/>
                  </a:lnTo>
                  <a:lnTo>
                    <a:pt x="60" y="32"/>
                  </a:lnTo>
                  <a:lnTo>
                    <a:pt x="44" y="36"/>
                  </a:lnTo>
                  <a:lnTo>
                    <a:pt x="32" y="42"/>
                  </a:lnTo>
                  <a:lnTo>
                    <a:pt x="20" y="48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24" y="12"/>
                  </a:lnTo>
                  <a:lnTo>
                    <a:pt x="42" y="6"/>
                  </a:lnTo>
                  <a:lnTo>
                    <a:pt x="62" y="2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102" y="2"/>
                  </a:lnTo>
                  <a:lnTo>
                    <a:pt x="118" y="6"/>
                  </a:lnTo>
                  <a:lnTo>
                    <a:pt x="132" y="12"/>
                  </a:lnTo>
                  <a:lnTo>
                    <a:pt x="142" y="20"/>
                  </a:lnTo>
                  <a:lnTo>
                    <a:pt x="150" y="30"/>
                  </a:lnTo>
                  <a:lnTo>
                    <a:pt x="156" y="40"/>
                  </a:lnTo>
                  <a:lnTo>
                    <a:pt x="160" y="52"/>
                  </a:lnTo>
                  <a:lnTo>
                    <a:pt x="162" y="66"/>
                  </a:lnTo>
                  <a:lnTo>
                    <a:pt x="162" y="66"/>
                  </a:lnTo>
                  <a:lnTo>
                    <a:pt x="160" y="76"/>
                  </a:lnTo>
                  <a:lnTo>
                    <a:pt x="158" y="86"/>
                  </a:lnTo>
                  <a:lnTo>
                    <a:pt x="154" y="96"/>
                  </a:lnTo>
                  <a:lnTo>
                    <a:pt x="148" y="104"/>
                  </a:lnTo>
                  <a:lnTo>
                    <a:pt x="142" y="112"/>
                  </a:lnTo>
                  <a:lnTo>
                    <a:pt x="132" y="118"/>
                  </a:lnTo>
                  <a:lnTo>
                    <a:pt x="122" y="126"/>
                  </a:lnTo>
                  <a:lnTo>
                    <a:pt x="110" y="130"/>
                  </a:lnTo>
                  <a:lnTo>
                    <a:pt x="110" y="132"/>
                  </a:lnTo>
                  <a:lnTo>
                    <a:pt x="110" y="132"/>
                  </a:lnTo>
                  <a:lnTo>
                    <a:pt x="124" y="134"/>
                  </a:lnTo>
                  <a:lnTo>
                    <a:pt x="134" y="140"/>
                  </a:lnTo>
                  <a:lnTo>
                    <a:pt x="144" y="146"/>
                  </a:lnTo>
                  <a:lnTo>
                    <a:pt x="154" y="154"/>
                  </a:lnTo>
                  <a:lnTo>
                    <a:pt x="162" y="164"/>
                  </a:lnTo>
                  <a:lnTo>
                    <a:pt x="168" y="174"/>
                  </a:lnTo>
                  <a:lnTo>
                    <a:pt x="170" y="188"/>
                  </a:lnTo>
                  <a:lnTo>
                    <a:pt x="172" y="202"/>
                  </a:lnTo>
                  <a:lnTo>
                    <a:pt x="172" y="202"/>
                  </a:lnTo>
                  <a:lnTo>
                    <a:pt x="170" y="218"/>
                  </a:lnTo>
                  <a:lnTo>
                    <a:pt x="166" y="232"/>
                  </a:lnTo>
                  <a:lnTo>
                    <a:pt x="158" y="246"/>
                  </a:lnTo>
                  <a:lnTo>
                    <a:pt x="146" y="258"/>
                  </a:lnTo>
                  <a:lnTo>
                    <a:pt x="132" y="270"/>
                  </a:lnTo>
                  <a:lnTo>
                    <a:pt x="116" y="276"/>
                  </a:lnTo>
                  <a:lnTo>
                    <a:pt x="96" y="282"/>
                  </a:lnTo>
                  <a:lnTo>
                    <a:pt x="72" y="284"/>
                  </a:lnTo>
                  <a:lnTo>
                    <a:pt x="72" y="284"/>
                  </a:lnTo>
                  <a:lnTo>
                    <a:pt x="50" y="282"/>
                  </a:lnTo>
                  <a:lnTo>
                    <a:pt x="30" y="278"/>
                  </a:lnTo>
                  <a:lnTo>
                    <a:pt x="14" y="272"/>
                  </a:lnTo>
                  <a:lnTo>
                    <a:pt x="0" y="264"/>
                  </a:lnTo>
                  <a:lnTo>
                    <a:pt x="10" y="2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9" name="Freeform 123">
              <a:extLst>
                <a:ext uri="{FF2B5EF4-FFF2-40B4-BE49-F238E27FC236}">
                  <a16:creationId xmlns:a16="http://schemas.microsoft.com/office/drawing/2014/main" id="{B8F65B03-0E9D-45A8-BE24-4CB8E06D8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30941" y="2672180"/>
              <a:ext cx="147722" cy="377595"/>
            </a:xfrm>
            <a:custGeom>
              <a:avLst/>
              <a:gdLst>
                <a:gd name="T0" fmla="*/ 94 w 134"/>
                <a:gd name="T1" fmla="*/ 134 h 268"/>
                <a:gd name="T2" fmla="*/ 0 w 134"/>
                <a:gd name="T3" fmla="*/ 228 h 268"/>
                <a:gd name="T4" fmla="*/ 0 w 134"/>
                <a:gd name="T5" fmla="*/ 268 h 268"/>
                <a:gd name="T6" fmla="*/ 134 w 134"/>
                <a:gd name="T7" fmla="*/ 134 h 268"/>
                <a:gd name="T8" fmla="*/ 0 w 134"/>
                <a:gd name="T9" fmla="*/ 0 h 268"/>
                <a:gd name="T10" fmla="*/ 0 w 134"/>
                <a:gd name="T11" fmla="*/ 40 h 268"/>
                <a:gd name="T12" fmla="*/ 94 w 134"/>
                <a:gd name="T13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268">
                  <a:moveTo>
                    <a:pt x="94" y="134"/>
                  </a:moveTo>
                  <a:lnTo>
                    <a:pt x="0" y="228"/>
                  </a:lnTo>
                  <a:lnTo>
                    <a:pt x="0" y="268"/>
                  </a:lnTo>
                  <a:lnTo>
                    <a:pt x="134" y="134"/>
                  </a:lnTo>
                  <a:lnTo>
                    <a:pt x="0" y="0"/>
                  </a:lnTo>
                  <a:lnTo>
                    <a:pt x="0" y="40"/>
                  </a:lnTo>
                  <a:lnTo>
                    <a:pt x="94" y="134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0" name="Rectangle 124">
              <a:extLst>
                <a:ext uri="{FF2B5EF4-FFF2-40B4-BE49-F238E27FC236}">
                  <a16:creationId xmlns:a16="http://schemas.microsoft.com/office/drawing/2014/main" id="{EA00FFCA-0DF8-4DB9-98A3-9A18689167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30941" y="2841253"/>
              <a:ext cx="101421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1" name="Rectangle 125">
              <a:extLst>
                <a:ext uri="{FF2B5EF4-FFF2-40B4-BE49-F238E27FC236}">
                  <a16:creationId xmlns:a16="http://schemas.microsoft.com/office/drawing/2014/main" id="{FB79D5D1-BC89-4985-92A0-F990201ABA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5345" y="2841253"/>
              <a:ext cx="102524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2" name="Freeform 126">
              <a:extLst>
                <a:ext uri="{FF2B5EF4-FFF2-40B4-BE49-F238E27FC236}">
                  <a16:creationId xmlns:a16="http://schemas.microsoft.com/office/drawing/2014/main" id="{C0F570E6-06A1-4465-8A0E-64BD63537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6616" y="2672180"/>
              <a:ext cx="149927" cy="377595"/>
            </a:xfrm>
            <a:custGeom>
              <a:avLst/>
              <a:gdLst>
                <a:gd name="T0" fmla="*/ 96 w 136"/>
                <a:gd name="T1" fmla="*/ 134 h 268"/>
                <a:gd name="T2" fmla="*/ 0 w 136"/>
                <a:gd name="T3" fmla="*/ 228 h 268"/>
                <a:gd name="T4" fmla="*/ 0 w 136"/>
                <a:gd name="T5" fmla="*/ 268 h 268"/>
                <a:gd name="T6" fmla="*/ 136 w 136"/>
                <a:gd name="T7" fmla="*/ 134 h 268"/>
                <a:gd name="T8" fmla="*/ 0 w 136"/>
                <a:gd name="T9" fmla="*/ 0 h 268"/>
                <a:gd name="T10" fmla="*/ 0 w 136"/>
                <a:gd name="T11" fmla="*/ 40 h 268"/>
                <a:gd name="T12" fmla="*/ 96 w 136"/>
                <a:gd name="T13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268">
                  <a:moveTo>
                    <a:pt x="96" y="134"/>
                  </a:moveTo>
                  <a:lnTo>
                    <a:pt x="0" y="228"/>
                  </a:lnTo>
                  <a:lnTo>
                    <a:pt x="0" y="268"/>
                  </a:lnTo>
                  <a:lnTo>
                    <a:pt x="136" y="134"/>
                  </a:lnTo>
                  <a:lnTo>
                    <a:pt x="0" y="0"/>
                  </a:lnTo>
                  <a:lnTo>
                    <a:pt x="0" y="40"/>
                  </a:lnTo>
                  <a:lnTo>
                    <a:pt x="96" y="134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3" name="Rectangle 127">
              <a:extLst>
                <a:ext uri="{FF2B5EF4-FFF2-40B4-BE49-F238E27FC236}">
                  <a16:creationId xmlns:a16="http://schemas.microsoft.com/office/drawing/2014/main" id="{BE538F25-7870-4D88-AD3B-9737406945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6616" y="2841253"/>
              <a:ext cx="103626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4" name="Rectangle 128">
              <a:extLst>
                <a:ext uri="{FF2B5EF4-FFF2-40B4-BE49-F238E27FC236}">
                  <a16:creationId xmlns:a16="http://schemas.microsoft.com/office/drawing/2014/main" id="{571FB522-35A3-469C-9ED8-642CD7A65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62123" y="2841253"/>
              <a:ext cx="103626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5" name="Freeform 129">
              <a:extLst>
                <a:ext uri="{FF2B5EF4-FFF2-40B4-BE49-F238E27FC236}">
                  <a16:creationId xmlns:a16="http://schemas.microsoft.com/office/drawing/2014/main" id="{4C0DAC78-7F68-4B1E-AC4B-12EB49CCA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8660" y="2672180"/>
              <a:ext cx="147722" cy="377595"/>
            </a:xfrm>
            <a:custGeom>
              <a:avLst/>
              <a:gdLst>
                <a:gd name="T0" fmla="*/ 94 w 134"/>
                <a:gd name="T1" fmla="*/ 134 h 268"/>
                <a:gd name="T2" fmla="*/ 0 w 134"/>
                <a:gd name="T3" fmla="*/ 228 h 268"/>
                <a:gd name="T4" fmla="*/ 0 w 134"/>
                <a:gd name="T5" fmla="*/ 268 h 268"/>
                <a:gd name="T6" fmla="*/ 134 w 134"/>
                <a:gd name="T7" fmla="*/ 134 h 268"/>
                <a:gd name="T8" fmla="*/ 0 w 134"/>
                <a:gd name="T9" fmla="*/ 0 h 268"/>
                <a:gd name="T10" fmla="*/ 0 w 134"/>
                <a:gd name="T11" fmla="*/ 40 h 268"/>
                <a:gd name="T12" fmla="*/ 94 w 134"/>
                <a:gd name="T13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268">
                  <a:moveTo>
                    <a:pt x="94" y="134"/>
                  </a:moveTo>
                  <a:lnTo>
                    <a:pt x="0" y="228"/>
                  </a:lnTo>
                  <a:lnTo>
                    <a:pt x="0" y="268"/>
                  </a:lnTo>
                  <a:lnTo>
                    <a:pt x="134" y="134"/>
                  </a:lnTo>
                  <a:lnTo>
                    <a:pt x="0" y="0"/>
                  </a:lnTo>
                  <a:lnTo>
                    <a:pt x="0" y="40"/>
                  </a:lnTo>
                  <a:lnTo>
                    <a:pt x="94" y="134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6" name="Rectangle 130">
              <a:extLst>
                <a:ext uri="{FF2B5EF4-FFF2-40B4-BE49-F238E27FC236}">
                  <a16:creationId xmlns:a16="http://schemas.microsoft.com/office/drawing/2014/main" id="{929A4BDC-3E22-4E9A-AD6A-F5B45F0C28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8660" y="2841253"/>
              <a:ext cx="101421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7" name="Rectangle 131">
              <a:extLst>
                <a:ext uri="{FF2B5EF4-FFF2-40B4-BE49-F238E27FC236}">
                  <a16:creationId xmlns:a16="http://schemas.microsoft.com/office/drawing/2014/main" id="{57022FFE-1CD2-4A29-BDE6-3C7E5B8FA1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1961" y="2841253"/>
              <a:ext cx="103626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438400" y="3492444"/>
            <a:ext cx="435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Column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선별</a:t>
            </a:r>
          </a:p>
        </p:txBody>
      </p:sp>
      <p:sp>
        <p:nvSpPr>
          <p:cNvPr id="328" name="TextBox 327"/>
          <p:cNvSpPr txBox="1"/>
          <p:nvPr/>
        </p:nvSpPr>
        <p:spPr>
          <a:xfrm>
            <a:off x="12968531" y="471504"/>
            <a:ext cx="50096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PREPROCESSING - ATT</a:t>
            </a:r>
            <a:r>
              <a:rPr lang="ko-KR" altLang="en-US" sz="3200" b="1" dirty="0">
                <a:solidFill>
                  <a:srgbClr val="5F5F5F"/>
                </a:solidFill>
              </a:rPr>
              <a:t> </a:t>
            </a:r>
            <a:endParaRPr lang="en-US" altLang="ko-KR" sz="3200" b="1" dirty="0">
              <a:solidFill>
                <a:srgbClr val="5F5F5F"/>
              </a:solidFill>
            </a:endParaRPr>
          </a:p>
        </p:txBody>
      </p:sp>
      <p:sp>
        <p:nvSpPr>
          <p:cNvPr id="970" name="TextBox 969"/>
          <p:cNvSpPr txBox="1"/>
          <p:nvPr/>
        </p:nvSpPr>
        <p:spPr>
          <a:xfrm>
            <a:off x="3792402" y="3967709"/>
            <a:ext cx="1795684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UNIQUE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값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sp>
        <p:nvSpPr>
          <p:cNvPr id="972" name="TextBox 971"/>
          <p:cNvSpPr txBox="1"/>
          <p:nvPr/>
        </p:nvSpPr>
        <p:spPr>
          <a:xfrm>
            <a:off x="7463797" y="4062289"/>
            <a:ext cx="699230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Id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값</a:t>
            </a:r>
          </a:p>
        </p:txBody>
      </p:sp>
      <p:sp>
        <p:nvSpPr>
          <p:cNvPr id="975" name="TextBox 974"/>
          <p:cNvSpPr txBox="1"/>
          <p:nvPr/>
        </p:nvSpPr>
        <p:spPr>
          <a:xfrm>
            <a:off x="9331082" y="4062289"/>
            <a:ext cx="1462260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Null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값 다수</a:t>
            </a:r>
          </a:p>
        </p:txBody>
      </p:sp>
      <p:sp>
        <p:nvSpPr>
          <p:cNvPr id="976" name="TextBox 975"/>
          <p:cNvSpPr txBox="1"/>
          <p:nvPr/>
        </p:nvSpPr>
        <p:spPr>
          <a:xfrm>
            <a:off x="9193650" y="4698796"/>
            <a:ext cx="17371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Stripaddr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Nren_id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Nren_name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Node_id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if_id</a:t>
            </a:r>
            <a:endParaRPr lang="en-US" altLang="ko-KR" dirty="0"/>
          </a:p>
        </p:txBody>
      </p:sp>
      <p:sp>
        <p:nvSpPr>
          <p:cNvPr id="349" name="TextBox 348"/>
          <p:cNvSpPr txBox="1"/>
          <p:nvPr/>
        </p:nvSpPr>
        <p:spPr>
          <a:xfrm>
            <a:off x="11070487" y="3538579"/>
            <a:ext cx="435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시간데이터 처리</a:t>
            </a:r>
          </a:p>
        </p:txBody>
      </p:sp>
      <p:graphicFrame>
        <p:nvGraphicFramePr>
          <p:cNvPr id="72" name="표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6871585"/>
              </p:ext>
            </p:extLst>
          </p:nvPr>
        </p:nvGraphicFramePr>
        <p:xfrm>
          <a:off x="838200" y="1378925"/>
          <a:ext cx="5407538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82990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4224548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05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전처리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E181894-0BF8-CC24-AD15-AB4F65B475A0}"/>
              </a:ext>
            </a:extLst>
          </p:cNvPr>
          <p:cNvSpPr txBox="1"/>
          <p:nvPr/>
        </p:nvSpPr>
        <p:spPr>
          <a:xfrm>
            <a:off x="2596196" y="4433481"/>
            <a:ext cx="211988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Ticket_type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Striftype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Strifoperstatus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Strtypemin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Intyear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Strtypemin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Flterrorin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Flterrorout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Fltdiscardin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Fltdiscardout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Fltunknown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Fltusage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Flhcinoctets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Flhcoutoctets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Flhcinucastpkts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CF087D-C867-9DCE-FB15-82EA7AF90348}"/>
              </a:ext>
            </a:extLst>
          </p:cNvPr>
          <p:cNvSpPr txBox="1"/>
          <p:nvPr/>
        </p:nvSpPr>
        <p:spPr>
          <a:xfrm>
            <a:off x="6802174" y="3553492"/>
            <a:ext cx="435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Column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7B356B-8993-0C2D-FD15-9F5095850E6A}"/>
              </a:ext>
            </a:extLst>
          </p:cNvPr>
          <p:cNvSpPr txBox="1"/>
          <p:nvPr/>
        </p:nvSpPr>
        <p:spPr>
          <a:xfrm>
            <a:off x="4364887" y="4477583"/>
            <a:ext cx="255985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Flhcinucastpkts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Flhcinmulticastpkts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Flhcoutmulticastpkts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Flhcinbroadcastpkts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Flhcoutbroadcastpkts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Fltbpsinmax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Fltbpsoutmax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Fltppsinmax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Fltppsoutmax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Flterrorinmax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Flterroroutmax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Fltdiscardinmax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Fltdiscardoutmax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Fltunknownmax</a:t>
            </a:r>
            <a:endParaRPr lang="en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dirty="0" err="1"/>
              <a:t>fltusagemax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EFF8B8-4B23-C0A7-B79E-9DDE7C9F471D}"/>
              </a:ext>
            </a:extLst>
          </p:cNvPr>
          <p:cNvSpPr txBox="1"/>
          <p:nvPr/>
        </p:nvSpPr>
        <p:spPr>
          <a:xfrm>
            <a:off x="7151959" y="4695640"/>
            <a:ext cx="1737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ticket id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9E88A5-0080-F4D2-C9CB-ABD358CF0AB8}"/>
              </a:ext>
            </a:extLst>
          </p:cNvPr>
          <p:cNvSpPr txBox="1"/>
          <p:nvPr/>
        </p:nvSpPr>
        <p:spPr>
          <a:xfrm>
            <a:off x="12286814" y="4074310"/>
            <a:ext cx="17371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Inttimestamp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Intmonth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Intday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Inthour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Intmin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intweek</a:t>
            </a:r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52069A-6117-7AA5-49C1-3A6607F51B82}"/>
              </a:ext>
            </a:extLst>
          </p:cNvPr>
          <p:cNvSpPr txBox="1"/>
          <p:nvPr/>
        </p:nvSpPr>
        <p:spPr>
          <a:xfrm>
            <a:off x="11260946" y="6624817"/>
            <a:ext cx="41642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위 </a:t>
            </a:r>
            <a:r>
              <a:rPr kumimoji="1" lang="ko-KR" altLang="en-US" dirty="0" err="1"/>
              <a:t>컬럼중</a:t>
            </a:r>
            <a:r>
              <a:rPr kumimoji="1" lang="en-US" altLang="ko-KR" dirty="0"/>
              <a:t>,</a:t>
            </a:r>
          </a:p>
          <a:p>
            <a:r>
              <a:rPr kumimoji="1" lang="en-US" altLang="ko-KR" dirty="0" err="1"/>
              <a:t>Inttimestamp</a:t>
            </a:r>
            <a:r>
              <a:rPr kumimoji="1" lang="ko-KR" altLang="en-US" dirty="0"/>
              <a:t>와 </a:t>
            </a:r>
            <a:r>
              <a:rPr kumimoji="1" lang="en-US" altLang="ko-KR" dirty="0" err="1"/>
              <a:t>intmonth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intday</a:t>
            </a:r>
            <a:r>
              <a:rPr kumimoji="1" lang="ko-KR" altLang="en-US" dirty="0"/>
              <a:t>는</a:t>
            </a:r>
            <a:endParaRPr kumimoji="1" lang="en-US" altLang="ko-KR" dirty="0"/>
          </a:p>
          <a:p>
            <a:r>
              <a:rPr kumimoji="1" lang="ko-KR" altLang="en-US" dirty="0"/>
              <a:t>상관 관계가 있다고 판단되어 제거</a:t>
            </a:r>
            <a:endParaRPr kumimoji="1" lang="en-US" altLang="ko-KR" dirty="0"/>
          </a:p>
          <a:p>
            <a:r>
              <a:rPr kumimoji="1" lang="en-US" altLang="ko-KR" dirty="0" err="1"/>
              <a:t>Inthour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intmin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Intweek</a:t>
            </a:r>
            <a:r>
              <a:rPr kumimoji="1" lang="ko-KR" altLang="en-US" dirty="0"/>
              <a:t>는</a:t>
            </a:r>
            <a:endParaRPr kumimoji="1" lang="en-US" altLang="ko-KR" dirty="0"/>
          </a:p>
          <a:p>
            <a:r>
              <a:rPr kumimoji="1" lang="ko-KR" altLang="en-US" dirty="0"/>
              <a:t>상관관계가 없다고 판단되어 남김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43B067A-7C94-1380-2B61-9EFA239104BD}"/>
              </a:ext>
            </a:extLst>
          </p:cNvPr>
          <p:cNvGrpSpPr/>
          <p:nvPr/>
        </p:nvGrpSpPr>
        <p:grpSpPr>
          <a:xfrm>
            <a:off x="762000" y="2552700"/>
            <a:ext cx="11760955" cy="6219509"/>
            <a:chOff x="762000" y="2552700"/>
            <a:chExt cx="11760955" cy="6219509"/>
          </a:xfrm>
        </p:grpSpPr>
        <p:sp>
          <p:nvSpPr>
            <p:cNvPr id="8" name="Rectangle 56">
              <a:extLst>
                <a:ext uri="{FF2B5EF4-FFF2-40B4-BE49-F238E27FC236}">
                  <a16:creationId xmlns:a16="http://schemas.microsoft.com/office/drawing/2014/main" id="{E0D476E9-80D3-26D0-5EE1-B7FD03F510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6502" y="2577122"/>
              <a:ext cx="2454871" cy="687560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9" name="Rectangle 57">
              <a:extLst>
                <a:ext uri="{FF2B5EF4-FFF2-40B4-BE49-F238E27FC236}">
                  <a16:creationId xmlns:a16="http://schemas.microsoft.com/office/drawing/2014/main" id="{D2A09E57-97CC-67E5-1D55-7567282E67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43276" y="2552700"/>
              <a:ext cx="2453868" cy="687560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" name="Rectangle 60">
              <a:extLst>
                <a:ext uri="{FF2B5EF4-FFF2-40B4-BE49-F238E27FC236}">
                  <a16:creationId xmlns:a16="http://schemas.microsoft.com/office/drawing/2014/main" id="{EED48FFF-B3D9-1841-924B-7052AD6206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1348" y="3264682"/>
              <a:ext cx="20048" cy="5507527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Rectangle 61">
              <a:extLst>
                <a:ext uri="{FF2B5EF4-FFF2-40B4-BE49-F238E27FC236}">
                  <a16:creationId xmlns:a16="http://schemas.microsoft.com/office/drawing/2014/main" id="{BF0ED6D6-F1B8-E086-074C-1802C24B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" y="3264682"/>
              <a:ext cx="20048" cy="5507527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Rectangle 62">
              <a:extLst>
                <a:ext uri="{FF2B5EF4-FFF2-40B4-BE49-F238E27FC236}">
                  <a16:creationId xmlns:a16="http://schemas.microsoft.com/office/drawing/2014/main" id="{9D9328E1-0ADE-D741-432D-4070678D9B6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72024" y="8701757"/>
              <a:ext cx="11750931" cy="56361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Rectangle 63">
              <a:extLst>
                <a:ext uri="{FF2B5EF4-FFF2-40B4-BE49-F238E27FC236}">
                  <a16:creationId xmlns:a16="http://schemas.microsoft.com/office/drawing/2014/main" id="{F9BECAC5-4083-9D7F-3EB7-9AEA830FBD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496800" y="3238500"/>
              <a:ext cx="19046" cy="5507527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07">
              <a:extLst>
                <a:ext uri="{FF2B5EF4-FFF2-40B4-BE49-F238E27FC236}">
                  <a16:creationId xmlns:a16="http://schemas.microsoft.com/office/drawing/2014/main" id="{2710B1CF-1EEA-70C4-A602-046626C9D05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025" y="2577122"/>
              <a:ext cx="1903552" cy="687560"/>
            </a:xfrm>
            <a:custGeom>
              <a:avLst/>
              <a:gdLst>
                <a:gd name="T0" fmla="*/ 0 w 1899"/>
                <a:gd name="T1" fmla="*/ 0 h 488"/>
                <a:gd name="T2" fmla="*/ 0 w 1899"/>
                <a:gd name="T3" fmla="*/ 488 h 488"/>
                <a:gd name="T4" fmla="*/ 1899 w 1899"/>
                <a:gd name="T5" fmla="*/ 488 h 488"/>
                <a:gd name="T6" fmla="*/ 1617 w 1899"/>
                <a:gd name="T7" fmla="*/ 0 h 488"/>
                <a:gd name="T8" fmla="*/ 0 w 1899"/>
                <a:gd name="T9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9" h="488">
                  <a:moveTo>
                    <a:pt x="0" y="0"/>
                  </a:moveTo>
                  <a:lnTo>
                    <a:pt x="0" y="488"/>
                  </a:lnTo>
                  <a:lnTo>
                    <a:pt x="1899" y="488"/>
                  </a:lnTo>
                  <a:lnTo>
                    <a:pt x="1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BEF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108">
              <a:extLst>
                <a:ext uri="{FF2B5EF4-FFF2-40B4-BE49-F238E27FC236}">
                  <a16:creationId xmlns:a16="http://schemas.microsoft.com/office/drawing/2014/main" id="{C01E524D-1E56-C458-A4F5-AE6A82DF81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1372" y="2577122"/>
              <a:ext cx="1903552" cy="687560"/>
            </a:xfrm>
            <a:custGeom>
              <a:avLst/>
              <a:gdLst>
                <a:gd name="T0" fmla="*/ 0 w 1899"/>
                <a:gd name="T1" fmla="*/ 0 h 488"/>
                <a:gd name="T2" fmla="*/ 0 w 1899"/>
                <a:gd name="T3" fmla="*/ 488 h 488"/>
                <a:gd name="T4" fmla="*/ 1899 w 1899"/>
                <a:gd name="T5" fmla="*/ 488 h 488"/>
                <a:gd name="T6" fmla="*/ 1617 w 1899"/>
                <a:gd name="T7" fmla="*/ 0 h 488"/>
                <a:gd name="T8" fmla="*/ 0 w 1899"/>
                <a:gd name="T9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9" h="488">
                  <a:moveTo>
                    <a:pt x="0" y="0"/>
                  </a:moveTo>
                  <a:lnTo>
                    <a:pt x="0" y="488"/>
                  </a:lnTo>
                  <a:lnTo>
                    <a:pt x="1899" y="488"/>
                  </a:lnTo>
                  <a:lnTo>
                    <a:pt x="1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EBEF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6" name="Rectangle 111">
              <a:extLst>
                <a:ext uri="{FF2B5EF4-FFF2-40B4-BE49-F238E27FC236}">
                  <a16:creationId xmlns:a16="http://schemas.microsoft.com/office/drawing/2014/main" id="{3C5CDDFE-17E3-CB7F-20ED-203BD3862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2025" y="3250591"/>
              <a:ext cx="11743821" cy="56360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112">
              <a:extLst>
                <a:ext uri="{FF2B5EF4-FFF2-40B4-BE49-F238E27FC236}">
                  <a16:creationId xmlns:a16="http://schemas.microsoft.com/office/drawing/2014/main" id="{68882151-FBA1-E4C7-F84F-6594C0BE71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0451" y="2737741"/>
              <a:ext cx="186446" cy="400137"/>
            </a:xfrm>
            <a:custGeom>
              <a:avLst/>
              <a:gdLst>
                <a:gd name="T0" fmla="*/ 186 w 186"/>
                <a:gd name="T1" fmla="*/ 138 h 284"/>
                <a:gd name="T2" fmla="*/ 180 w 186"/>
                <a:gd name="T3" fmla="*/ 200 h 284"/>
                <a:gd name="T4" fmla="*/ 162 w 186"/>
                <a:gd name="T5" fmla="*/ 246 h 284"/>
                <a:gd name="T6" fmla="*/ 148 w 186"/>
                <a:gd name="T7" fmla="*/ 262 h 284"/>
                <a:gd name="T8" fmla="*/ 132 w 186"/>
                <a:gd name="T9" fmla="*/ 274 h 284"/>
                <a:gd name="T10" fmla="*/ 112 w 186"/>
                <a:gd name="T11" fmla="*/ 282 h 284"/>
                <a:gd name="T12" fmla="*/ 92 w 186"/>
                <a:gd name="T13" fmla="*/ 284 h 284"/>
                <a:gd name="T14" fmla="*/ 82 w 186"/>
                <a:gd name="T15" fmla="*/ 282 h 284"/>
                <a:gd name="T16" fmla="*/ 62 w 186"/>
                <a:gd name="T17" fmla="*/ 278 h 284"/>
                <a:gd name="T18" fmla="*/ 46 w 186"/>
                <a:gd name="T19" fmla="*/ 270 h 284"/>
                <a:gd name="T20" fmla="*/ 26 w 186"/>
                <a:gd name="T21" fmla="*/ 248 h 284"/>
                <a:gd name="T22" fmla="*/ 6 w 186"/>
                <a:gd name="T23" fmla="*/ 202 h 284"/>
                <a:gd name="T24" fmla="*/ 0 w 186"/>
                <a:gd name="T25" fmla="*/ 142 h 284"/>
                <a:gd name="T26" fmla="*/ 2 w 186"/>
                <a:gd name="T27" fmla="*/ 110 h 284"/>
                <a:gd name="T28" fmla="*/ 16 w 186"/>
                <a:gd name="T29" fmla="*/ 56 h 284"/>
                <a:gd name="T30" fmla="*/ 40 w 186"/>
                <a:gd name="T31" fmla="*/ 20 h 284"/>
                <a:gd name="T32" fmla="*/ 58 w 186"/>
                <a:gd name="T33" fmla="*/ 8 h 284"/>
                <a:gd name="T34" fmla="*/ 76 w 186"/>
                <a:gd name="T35" fmla="*/ 2 h 284"/>
                <a:gd name="T36" fmla="*/ 96 w 186"/>
                <a:gd name="T37" fmla="*/ 0 h 284"/>
                <a:gd name="T38" fmla="*/ 106 w 186"/>
                <a:gd name="T39" fmla="*/ 0 h 284"/>
                <a:gd name="T40" fmla="*/ 126 w 186"/>
                <a:gd name="T41" fmla="*/ 4 h 284"/>
                <a:gd name="T42" fmla="*/ 142 w 186"/>
                <a:gd name="T43" fmla="*/ 14 h 284"/>
                <a:gd name="T44" fmla="*/ 162 w 186"/>
                <a:gd name="T45" fmla="*/ 36 h 284"/>
                <a:gd name="T46" fmla="*/ 180 w 186"/>
                <a:gd name="T47" fmla="*/ 80 h 284"/>
                <a:gd name="T48" fmla="*/ 186 w 186"/>
                <a:gd name="T49" fmla="*/ 138 h 284"/>
                <a:gd name="T50" fmla="*/ 38 w 186"/>
                <a:gd name="T51" fmla="*/ 142 h 284"/>
                <a:gd name="T52" fmla="*/ 38 w 186"/>
                <a:gd name="T53" fmla="*/ 168 h 284"/>
                <a:gd name="T54" fmla="*/ 46 w 186"/>
                <a:gd name="T55" fmla="*/ 210 h 284"/>
                <a:gd name="T56" fmla="*/ 60 w 186"/>
                <a:gd name="T57" fmla="*/ 238 h 284"/>
                <a:gd name="T58" fmla="*/ 82 w 186"/>
                <a:gd name="T59" fmla="*/ 252 h 284"/>
                <a:gd name="T60" fmla="*/ 94 w 186"/>
                <a:gd name="T61" fmla="*/ 254 h 284"/>
                <a:gd name="T62" fmla="*/ 118 w 186"/>
                <a:gd name="T63" fmla="*/ 246 h 284"/>
                <a:gd name="T64" fmla="*/ 136 w 186"/>
                <a:gd name="T65" fmla="*/ 224 h 284"/>
                <a:gd name="T66" fmla="*/ 146 w 186"/>
                <a:gd name="T67" fmla="*/ 188 h 284"/>
                <a:gd name="T68" fmla="*/ 148 w 186"/>
                <a:gd name="T69" fmla="*/ 140 h 284"/>
                <a:gd name="T70" fmla="*/ 148 w 186"/>
                <a:gd name="T71" fmla="*/ 116 h 284"/>
                <a:gd name="T72" fmla="*/ 142 w 186"/>
                <a:gd name="T73" fmla="*/ 76 h 284"/>
                <a:gd name="T74" fmla="*/ 128 w 186"/>
                <a:gd name="T75" fmla="*/ 46 h 284"/>
                <a:gd name="T76" fmla="*/ 106 w 186"/>
                <a:gd name="T77" fmla="*/ 30 h 284"/>
                <a:gd name="T78" fmla="*/ 94 w 186"/>
                <a:gd name="T79" fmla="*/ 28 h 284"/>
                <a:gd name="T80" fmla="*/ 72 w 186"/>
                <a:gd name="T81" fmla="*/ 36 h 284"/>
                <a:gd name="T82" fmla="*/ 54 w 186"/>
                <a:gd name="T83" fmla="*/ 58 h 284"/>
                <a:gd name="T84" fmla="*/ 42 w 186"/>
                <a:gd name="T85" fmla="*/ 94 h 284"/>
                <a:gd name="T86" fmla="*/ 38 w 186"/>
                <a:gd name="T87" fmla="*/ 14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6" h="284">
                  <a:moveTo>
                    <a:pt x="186" y="138"/>
                  </a:moveTo>
                  <a:lnTo>
                    <a:pt x="186" y="138"/>
                  </a:lnTo>
                  <a:lnTo>
                    <a:pt x="186" y="172"/>
                  </a:lnTo>
                  <a:lnTo>
                    <a:pt x="180" y="200"/>
                  </a:lnTo>
                  <a:lnTo>
                    <a:pt x="172" y="226"/>
                  </a:lnTo>
                  <a:lnTo>
                    <a:pt x="162" y="246"/>
                  </a:lnTo>
                  <a:lnTo>
                    <a:pt x="156" y="254"/>
                  </a:lnTo>
                  <a:lnTo>
                    <a:pt x="148" y="262"/>
                  </a:lnTo>
                  <a:lnTo>
                    <a:pt x="140" y="268"/>
                  </a:lnTo>
                  <a:lnTo>
                    <a:pt x="132" y="274"/>
                  </a:lnTo>
                  <a:lnTo>
                    <a:pt x="122" y="278"/>
                  </a:lnTo>
                  <a:lnTo>
                    <a:pt x="112" y="282"/>
                  </a:lnTo>
                  <a:lnTo>
                    <a:pt x="102" y="282"/>
                  </a:lnTo>
                  <a:lnTo>
                    <a:pt x="92" y="284"/>
                  </a:lnTo>
                  <a:lnTo>
                    <a:pt x="92" y="284"/>
                  </a:lnTo>
                  <a:lnTo>
                    <a:pt x="82" y="282"/>
                  </a:lnTo>
                  <a:lnTo>
                    <a:pt x="72" y="282"/>
                  </a:lnTo>
                  <a:lnTo>
                    <a:pt x="62" y="278"/>
                  </a:lnTo>
                  <a:lnTo>
                    <a:pt x="54" y="274"/>
                  </a:lnTo>
                  <a:lnTo>
                    <a:pt x="46" y="270"/>
                  </a:lnTo>
                  <a:lnTo>
                    <a:pt x="38" y="262"/>
                  </a:lnTo>
                  <a:lnTo>
                    <a:pt x="26" y="248"/>
                  </a:lnTo>
                  <a:lnTo>
                    <a:pt x="16" y="228"/>
                  </a:lnTo>
                  <a:lnTo>
                    <a:pt x="6" y="202"/>
                  </a:lnTo>
                  <a:lnTo>
                    <a:pt x="2" y="174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2" y="110"/>
                  </a:lnTo>
                  <a:lnTo>
                    <a:pt x="8" y="82"/>
                  </a:lnTo>
                  <a:lnTo>
                    <a:pt x="16" y="56"/>
                  </a:lnTo>
                  <a:lnTo>
                    <a:pt x="26" y="36"/>
                  </a:lnTo>
                  <a:lnTo>
                    <a:pt x="40" y="20"/>
                  </a:lnTo>
                  <a:lnTo>
                    <a:pt x="48" y="14"/>
                  </a:lnTo>
                  <a:lnTo>
                    <a:pt x="58" y="8"/>
                  </a:lnTo>
                  <a:lnTo>
                    <a:pt x="66" y="4"/>
                  </a:lnTo>
                  <a:lnTo>
                    <a:pt x="76" y="2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106" y="0"/>
                  </a:lnTo>
                  <a:lnTo>
                    <a:pt x="116" y="2"/>
                  </a:lnTo>
                  <a:lnTo>
                    <a:pt x="126" y="4"/>
                  </a:lnTo>
                  <a:lnTo>
                    <a:pt x="134" y="10"/>
                  </a:lnTo>
                  <a:lnTo>
                    <a:pt x="142" y="14"/>
                  </a:lnTo>
                  <a:lnTo>
                    <a:pt x="150" y="20"/>
                  </a:lnTo>
                  <a:lnTo>
                    <a:pt x="162" y="36"/>
                  </a:lnTo>
                  <a:lnTo>
                    <a:pt x="174" y="56"/>
                  </a:lnTo>
                  <a:lnTo>
                    <a:pt x="180" y="80"/>
                  </a:lnTo>
                  <a:lnTo>
                    <a:pt x="186" y="108"/>
                  </a:lnTo>
                  <a:lnTo>
                    <a:pt x="186" y="138"/>
                  </a:lnTo>
                  <a:lnTo>
                    <a:pt x="186" y="138"/>
                  </a:lnTo>
                  <a:close/>
                  <a:moveTo>
                    <a:pt x="38" y="142"/>
                  </a:moveTo>
                  <a:lnTo>
                    <a:pt x="38" y="142"/>
                  </a:lnTo>
                  <a:lnTo>
                    <a:pt x="38" y="168"/>
                  </a:lnTo>
                  <a:lnTo>
                    <a:pt x="42" y="190"/>
                  </a:lnTo>
                  <a:lnTo>
                    <a:pt x="46" y="210"/>
                  </a:lnTo>
                  <a:lnTo>
                    <a:pt x="52" y="226"/>
                  </a:lnTo>
                  <a:lnTo>
                    <a:pt x="60" y="238"/>
                  </a:lnTo>
                  <a:lnTo>
                    <a:pt x="70" y="248"/>
                  </a:lnTo>
                  <a:lnTo>
                    <a:pt x="82" y="252"/>
                  </a:lnTo>
                  <a:lnTo>
                    <a:pt x="94" y="254"/>
                  </a:lnTo>
                  <a:lnTo>
                    <a:pt x="94" y="254"/>
                  </a:lnTo>
                  <a:lnTo>
                    <a:pt x="106" y="252"/>
                  </a:lnTo>
                  <a:lnTo>
                    <a:pt x="118" y="246"/>
                  </a:lnTo>
                  <a:lnTo>
                    <a:pt x="128" y="238"/>
                  </a:lnTo>
                  <a:lnTo>
                    <a:pt x="136" y="224"/>
                  </a:lnTo>
                  <a:lnTo>
                    <a:pt x="142" y="208"/>
                  </a:lnTo>
                  <a:lnTo>
                    <a:pt x="146" y="188"/>
                  </a:lnTo>
                  <a:lnTo>
                    <a:pt x="148" y="166"/>
                  </a:lnTo>
                  <a:lnTo>
                    <a:pt x="148" y="140"/>
                  </a:lnTo>
                  <a:lnTo>
                    <a:pt x="148" y="140"/>
                  </a:lnTo>
                  <a:lnTo>
                    <a:pt x="148" y="116"/>
                  </a:lnTo>
                  <a:lnTo>
                    <a:pt x="146" y="94"/>
                  </a:lnTo>
                  <a:lnTo>
                    <a:pt x="142" y="76"/>
                  </a:lnTo>
                  <a:lnTo>
                    <a:pt x="136" y="58"/>
                  </a:lnTo>
                  <a:lnTo>
                    <a:pt x="128" y="46"/>
                  </a:lnTo>
                  <a:lnTo>
                    <a:pt x="118" y="36"/>
                  </a:lnTo>
                  <a:lnTo>
                    <a:pt x="106" y="30"/>
                  </a:lnTo>
                  <a:lnTo>
                    <a:pt x="94" y="28"/>
                  </a:lnTo>
                  <a:lnTo>
                    <a:pt x="94" y="28"/>
                  </a:lnTo>
                  <a:lnTo>
                    <a:pt x="82" y="30"/>
                  </a:lnTo>
                  <a:lnTo>
                    <a:pt x="72" y="36"/>
                  </a:lnTo>
                  <a:lnTo>
                    <a:pt x="62" y="44"/>
                  </a:lnTo>
                  <a:lnTo>
                    <a:pt x="54" y="58"/>
                  </a:lnTo>
                  <a:lnTo>
                    <a:pt x="46" y="74"/>
                  </a:lnTo>
                  <a:lnTo>
                    <a:pt x="42" y="94"/>
                  </a:lnTo>
                  <a:lnTo>
                    <a:pt x="38" y="116"/>
                  </a:lnTo>
                  <a:lnTo>
                    <a:pt x="38" y="142"/>
                  </a:lnTo>
                  <a:lnTo>
                    <a:pt x="38" y="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113">
              <a:extLst>
                <a:ext uri="{FF2B5EF4-FFF2-40B4-BE49-F238E27FC236}">
                  <a16:creationId xmlns:a16="http://schemas.microsoft.com/office/drawing/2014/main" id="{C86D3261-6645-2FD8-B41D-E21D4CDBF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7040" y="2743376"/>
              <a:ext cx="90217" cy="386048"/>
            </a:xfrm>
            <a:custGeom>
              <a:avLst/>
              <a:gdLst>
                <a:gd name="T0" fmla="*/ 56 w 90"/>
                <a:gd name="T1" fmla="*/ 34 h 274"/>
                <a:gd name="T2" fmla="*/ 54 w 90"/>
                <a:gd name="T3" fmla="*/ 34 h 274"/>
                <a:gd name="T4" fmla="*/ 6 w 90"/>
                <a:gd name="T5" fmla="*/ 60 h 274"/>
                <a:gd name="T6" fmla="*/ 0 w 90"/>
                <a:gd name="T7" fmla="*/ 32 h 274"/>
                <a:gd name="T8" fmla="*/ 60 w 90"/>
                <a:gd name="T9" fmla="*/ 0 h 274"/>
                <a:gd name="T10" fmla="*/ 90 w 90"/>
                <a:gd name="T11" fmla="*/ 0 h 274"/>
                <a:gd name="T12" fmla="*/ 90 w 90"/>
                <a:gd name="T13" fmla="*/ 274 h 274"/>
                <a:gd name="T14" fmla="*/ 56 w 90"/>
                <a:gd name="T15" fmla="*/ 274 h 274"/>
                <a:gd name="T16" fmla="*/ 56 w 90"/>
                <a:gd name="T17" fmla="*/ 3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274">
                  <a:moveTo>
                    <a:pt x="56" y="34"/>
                  </a:moveTo>
                  <a:lnTo>
                    <a:pt x="54" y="34"/>
                  </a:lnTo>
                  <a:lnTo>
                    <a:pt x="6" y="60"/>
                  </a:lnTo>
                  <a:lnTo>
                    <a:pt x="0" y="32"/>
                  </a:lnTo>
                  <a:lnTo>
                    <a:pt x="60" y="0"/>
                  </a:lnTo>
                  <a:lnTo>
                    <a:pt x="90" y="0"/>
                  </a:lnTo>
                  <a:lnTo>
                    <a:pt x="90" y="274"/>
                  </a:lnTo>
                  <a:lnTo>
                    <a:pt x="56" y="274"/>
                  </a:lnTo>
                  <a:lnTo>
                    <a:pt x="56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114">
              <a:extLst>
                <a:ext uri="{FF2B5EF4-FFF2-40B4-BE49-F238E27FC236}">
                  <a16:creationId xmlns:a16="http://schemas.microsoft.com/office/drawing/2014/main" id="{943371C7-0E5C-A34F-2E10-6C7880089D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53784" y="2737741"/>
              <a:ext cx="188451" cy="400137"/>
            </a:xfrm>
            <a:custGeom>
              <a:avLst/>
              <a:gdLst>
                <a:gd name="T0" fmla="*/ 188 w 188"/>
                <a:gd name="T1" fmla="*/ 138 h 284"/>
                <a:gd name="T2" fmla="*/ 180 w 188"/>
                <a:gd name="T3" fmla="*/ 200 h 284"/>
                <a:gd name="T4" fmla="*/ 162 w 188"/>
                <a:gd name="T5" fmla="*/ 246 h 284"/>
                <a:gd name="T6" fmla="*/ 148 w 188"/>
                <a:gd name="T7" fmla="*/ 262 h 284"/>
                <a:gd name="T8" fmla="*/ 132 w 188"/>
                <a:gd name="T9" fmla="*/ 274 h 284"/>
                <a:gd name="T10" fmla="*/ 114 w 188"/>
                <a:gd name="T11" fmla="*/ 282 h 284"/>
                <a:gd name="T12" fmla="*/ 92 w 188"/>
                <a:gd name="T13" fmla="*/ 284 h 284"/>
                <a:gd name="T14" fmla="*/ 82 w 188"/>
                <a:gd name="T15" fmla="*/ 282 h 284"/>
                <a:gd name="T16" fmla="*/ 64 w 188"/>
                <a:gd name="T17" fmla="*/ 278 h 284"/>
                <a:gd name="T18" fmla="*/ 46 w 188"/>
                <a:gd name="T19" fmla="*/ 270 h 284"/>
                <a:gd name="T20" fmla="*/ 26 w 188"/>
                <a:gd name="T21" fmla="*/ 248 h 284"/>
                <a:gd name="T22" fmla="*/ 8 w 188"/>
                <a:gd name="T23" fmla="*/ 202 h 284"/>
                <a:gd name="T24" fmla="*/ 0 w 188"/>
                <a:gd name="T25" fmla="*/ 142 h 284"/>
                <a:gd name="T26" fmla="*/ 2 w 188"/>
                <a:gd name="T27" fmla="*/ 110 h 284"/>
                <a:gd name="T28" fmla="*/ 16 w 188"/>
                <a:gd name="T29" fmla="*/ 56 h 284"/>
                <a:gd name="T30" fmla="*/ 42 w 188"/>
                <a:gd name="T31" fmla="*/ 20 h 284"/>
                <a:gd name="T32" fmla="*/ 58 w 188"/>
                <a:gd name="T33" fmla="*/ 8 h 284"/>
                <a:gd name="T34" fmla="*/ 76 w 188"/>
                <a:gd name="T35" fmla="*/ 2 h 284"/>
                <a:gd name="T36" fmla="*/ 96 w 188"/>
                <a:gd name="T37" fmla="*/ 0 h 284"/>
                <a:gd name="T38" fmla="*/ 106 w 188"/>
                <a:gd name="T39" fmla="*/ 0 h 284"/>
                <a:gd name="T40" fmla="*/ 126 w 188"/>
                <a:gd name="T41" fmla="*/ 4 h 284"/>
                <a:gd name="T42" fmla="*/ 142 w 188"/>
                <a:gd name="T43" fmla="*/ 14 h 284"/>
                <a:gd name="T44" fmla="*/ 164 w 188"/>
                <a:gd name="T45" fmla="*/ 36 h 284"/>
                <a:gd name="T46" fmla="*/ 180 w 188"/>
                <a:gd name="T47" fmla="*/ 80 h 284"/>
                <a:gd name="T48" fmla="*/ 188 w 188"/>
                <a:gd name="T49" fmla="*/ 138 h 284"/>
                <a:gd name="T50" fmla="*/ 38 w 188"/>
                <a:gd name="T51" fmla="*/ 142 h 284"/>
                <a:gd name="T52" fmla="*/ 38 w 188"/>
                <a:gd name="T53" fmla="*/ 168 h 284"/>
                <a:gd name="T54" fmla="*/ 46 w 188"/>
                <a:gd name="T55" fmla="*/ 210 h 284"/>
                <a:gd name="T56" fmla="*/ 62 w 188"/>
                <a:gd name="T57" fmla="*/ 238 h 284"/>
                <a:gd name="T58" fmla="*/ 82 w 188"/>
                <a:gd name="T59" fmla="*/ 252 h 284"/>
                <a:gd name="T60" fmla="*/ 94 w 188"/>
                <a:gd name="T61" fmla="*/ 254 h 284"/>
                <a:gd name="T62" fmla="*/ 118 w 188"/>
                <a:gd name="T63" fmla="*/ 246 h 284"/>
                <a:gd name="T64" fmla="*/ 136 w 188"/>
                <a:gd name="T65" fmla="*/ 224 h 284"/>
                <a:gd name="T66" fmla="*/ 146 w 188"/>
                <a:gd name="T67" fmla="*/ 188 h 284"/>
                <a:gd name="T68" fmla="*/ 150 w 188"/>
                <a:gd name="T69" fmla="*/ 140 h 284"/>
                <a:gd name="T70" fmla="*/ 148 w 188"/>
                <a:gd name="T71" fmla="*/ 116 h 284"/>
                <a:gd name="T72" fmla="*/ 142 w 188"/>
                <a:gd name="T73" fmla="*/ 76 h 284"/>
                <a:gd name="T74" fmla="*/ 128 w 188"/>
                <a:gd name="T75" fmla="*/ 46 h 284"/>
                <a:gd name="T76" fmla="*/ 108 w 188"/>
                <a:gd name="T77" fmla="*/ 30 h 284"/>
                <a:gd name="T78" fmla="*/ 94 w 188"/>
                <a:gd name="T79" fmla="*/ 28 h 284"/>
                <a:gd name="T80" fmla="*/ 72 w 188"/>
                <a:gd name="T81" fmla="*/ 36 h 284"/>
                <a:gd name="T82" fmla="*/ 54 w 188"/>
                <a:gd name="T83" fmla="*/ 58 h 284"/>
                <a:gd name="T84" fmla="*/ 42 w 188"/>
                <a:gd name="T85" fmla="*/ 94 h 284"/>
                <a:gd name="T86" fmla="*/ 38 w 188"/>
                <a:gd name="T87" fmla="*/ 14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" h="284">
                  <a:moveTo>
                    <a:pt x="188" y="138"/>
                  </a:moveTo>
                  <a:lnTo>
                    <a:pt x="188" y="138"/>
                  </a:lnTo>
                  <a:lnTo>
                    <a:pt x="186" y="172"/>
                  </a:lnTo>
                  <a:lnTo>
                    <a:pt x="180" y="200"/>
                  </a:lnTo>
                  <a:lnTo>
                    <a:pt x="172" y="226"/>
                  </a:lnTo>
                  <a:lnTo>
                    <a:pt x="162" y="246"/>
                  </a:lnTo>
                  <a:lnTo>
                    <a:pt x="156" y="254"/>
                  </a:lnTo>
                  <a:lnTo>
                    <a:pt x="148" y="262"/>
                  </a:lnTo>
                  <a:lnTo>
                    <a:pt x="140" y="268"/>
                  </a:lnTo>
                  <a:lnTo>
                    <a:pt x="132" y="274"/>
                  </a:lnTo>
                  <a:lnTo>
                    <a:pt x="122" y="278"/>
                  </a:lnTo>
                  <a:lnTo>
                    <a:pt x="114" y="282"/>
                  </a:lnTo>
                  <a:lnTo>
                    <a:pt x="102" y="282"/>
                  </a:lnTo>
                  <a:lnTo>
                    <a:pt x="92" y="284"/>
                  </a:lnTo>
                  <a:lnTo>
                    <a:pt x="92" y="284"/>
                  </a:lnTo>
                  <a:lnTo>
                    <a:pt x="82" y="282"/>
                  </a:lnTo>
                  <a:lnTo>
                    <a:pt x="72" y="282"/>
                  </a:lnTo>
                  <a:lnTo>
                    <a:pt x="64" y="278"/>
                  </a:lnTo>
                  <a:lnTo>
                    <a:pt x="54" y="274"/>
                  </a:lnTo>
                  <a:lnTo>
                    <a:pt x="46" y="270"/>
                  </a:lnTo>
                  <a:lnTo>
                    <a:pt x="40" y="262"/>
                  </a:lnTo>
                  <a:lnTo>
                    <a:pt x="26" y="248"/>
                  </a:lnTo>
                  <a:lnTo>
                    <a:pt x="16" y="228"/>
                  </a:lnTo>
                  <a:lnTo>
                    <a:pt x="8" y="202"/>
                  </a:lnTo>
                  <a:lnTo>
                    <a:pt x="2" y="174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2" y="110"/>
                  </a:lnTo>
                  <a:lnTo>
                    <a:pt x="8" y="82"/>
                  </a:lnTo>
                  <a:lnTo>
                    <a:pt x="16" y="56"/>
                  </a:lnTo>
                  <a:lnTo>
                    <a:pt x="28" y="36"/>
                  </a:lnTo>
                  <a:lnTo>
                    <a:pt x="42" y="20"/>
                  </a:lnTo>
                  <a:lnTo>
                    <a:pt x="50" y="14"/>
                  </a:lnTo>
                  <a:lnTo>
                    <a:pt x="58" y="8"/>
                  </a:lnTo>
                  <a:lnTo>
                    <a:pt x="66" y="4"/>
                  </a:lnTo>
                  <a:lnTo>
                    <a:pt x="76" y="2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106" y="0"/>
                  </a:lnTo>
                  <a:lnTo>
                    <a:pt x="116" y="2"/>
                  </a:lnTo>
                  <a:lnTo>
                    <a:pt x="126" y="4"/>
                  </a:lnTo>
                  <a:lnTo>
                    <a:pt x="134" y="10"/>
                  </a:lnTo>
                  <a:lnTo>
                    <a:pt x="142" y="14"/>
                  </a:lnTo>
                  <a:lnTo>
                    <a:pt x="150" y="20"/>
                  </a:lnTo>
                  <a:lnTo>
                    <a:pt x="164" y="36"/>
                  </a:lnTo>
                  <a:lnTo>
                    <a:pt x="174" y="56"/>
                  </a:lnTo>
                  <a:lnTo>
                    <a:pt x="180" y="80"/>
                  </a:lnTo>
                  <a:lnTo>
                    <a:pt x="186" y="108"/>
                  </a:lnTo>
                  <a:lnTo>
                    <a:pt x="188" y="138"/>
                  </a:lnTo>
                  <a:lnTo>
                    <a:pt x="188" y="138"/>
                  </a:lnTo>
                  <a:close/>
                  <a:moveTo>
                    <a:pt x="38" y="142"/>
                  </a:moveTo>
                  <a:lnTo>
                    <a:pt x="38" y="142"/>
                  </a:lnTo>
                  <a:lnTo>
                    <a:pt x="38" y="168"/>
                  </a:lnTo>
                  <a:lnTo>
                    <a:pt x="42" y="190"/>
                  </a:lnTo>
                  <a:lnTo>
                    <a:pt x="46" y="210"/>
                  </a:lnTo>
                  <a:lnTo>
                    <a:pt x="54" y="226"/>
                  </a:lnTo>
                  <a:lnTo>
                    <a:pt x="62" y="238"/>
                  </a:lnTo>
                  <a:lnTo>
                    <a:pt x="70" y="248"/>
                  </a:lnTo>
                  <a:lnTo>
                    <a:pt x="82" y="252"/>
                  </a:lnTo>
                  <a:lnTo>
                    <a:pt x="94" y="254"/>
                  </a:lnTo>
                  <a:lnTo>
                    <a:pt x="94" y="254"/>
                  </a:lnTo>
                  <a:lnTo>
                    <a:pt x="106" y="252"/>
                  </a:lnTo>
                  <a:lnTo>
                    <a:pt x="118" y="246"/>
                  </a:lnTo>
                  <a:lnTo>
                    <a:pt x="128" y="238"/>
                  </a:lnTo>
                  <a:lnTo>
                    <a:pt x="136" y="224"/>
                  </a:lnTo>
                  <a:lnTo>
                    <a:pt x="142" y="208"/>
                  </a:lnTo>
                  <a:lnTo>
                    <a:pt x="146" y="188"/>
                  </a:lnTo>
                  <a:lnTo>
                    <a:pt x="148" y="166"/>
                  </a:lnTo>
                  <a:lnTo>
                    <a:pt x="150" y="140"/>
                  </a:lnTo>
                  <a:lnTo>
                    <a:pt x="150" y="140"/>
                  </a:lnTo>
                  <a:lnTo>
                    <a:pt x="148" y="116"/>
                  </a:lnTo>
                  <a:lnTo>
                    <a:pt x="146" y="94"/>
                  </a:lnTo>
                  <a:lnTo>
                    <a:pt x="142" y="76"/>
                  </a:lnTo>
                  <a:lnTo>
                    <a:pt x="136" y="58"/>
                  </a:lnTo>
                  <a:lnTo>
                    <a:pt x="128" y="46"/>
                  </a:lnTo>
                  <a:lnTo>
                    <a:pt x="118" y="36"/>
                  </a:lnTo>
                  <a:lnTo>
                    <a:pt x="108" y="30"/>
                  </a:lnTo>
                  <a:lnTo>
                    <a:pt x="94" y="28"/>
                  </a:lnTo>
                  <a:lnTo>
                    <a:pt x="94" y="28"/>
                  </a:lnTo>
                  <a:lnTo>
                    <a:pt x="82" y="30"/>
                  </a:lnTo>
                  <a:lnTo>
                    <a:pt x="72" y="36"/>
                  </a:lnTo>
                  <a:lnTo>
                    <a:pt x="62" y="44"/>
                  </a:lnTo>
                  <a:lnTo>
                    <a:pt x="54" y="58"/>
                  </a:lnTo>
                  <a:lnTo>
                    <a:pt x="48" y="74"/>
                  </a:lnTo>
                  <a:lnTo>
                    <a:pt x="42" y="94"/>
                  </a:lnTo>
                  <a:lnTo>
                    <a:pt x="40" y="116"/>
                  </a:lnTo>
                  <a:lnTo>
                    <a:pt x="38" y="142"/>
                  </a:lnTo>
                  <a:lnTo>
                    <a:pt x="38" y="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115">
              <a:extLst>
                <a:ext uri="{FF2B5EF4-FFF2-40B4-BE49-F238E27FC236}">
                  <a16:creationId xmlns:a16="http://schemas.microsoft.com/office/drawing/2014/main" id="{1FB152D9-7A40-10B7-A432-4E48CB0436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4313" y="2737741"/>
              <a:ext cx="175420" cy="391684"/>
            </a:xfrm>
            <a:custGeom>
              <a:avLst/>
              <a:gdLst>
                <a:gd name="T0" fmla="*/ 0 w 175"/>
                <a:gd name="T1" fmla="*/ 278 h 278"/>
                <a:gd name="T2" fmla="*/ 0 w 175"/>
                <a:gd name="T3" fmla="*/ 256 h 278"/>
                <a:gd name="T4" fmla="*/ 30 w 175"/>
                <a:gd name="T5" fmla="*/ 228 h 278"/>
                <a:gd name="T6" fmla="*/ 30 w 175"/>
                <a:gd name="T7" fmla="*/ 228 h 278"/>
                <a:gd name="T8" fmla="*/ 76 w 175"/>
                <a:gd name="T9" fmla="*/ 184 h 278"/>
                <a:gd name="T10" fmla="*/ 94 w 175"/>
                <a:gd name="T11" fmla="*/ 164 h 278"/>
                <a:gd name="T12" fmla="*/ 108 w 175"/>
                <a:gd name="T13" fmla="*/ 146 h 278"/>
                <a:gd name="T14" fmla="*/ 117 w 175"/>
                <a:gd name="T15" fmla="*/ 130 h 278"/>
                <a:gd name="T16" fmla="*/ 125 w 175"/>
                <a:gd name="T17" fmla="*/ 114 h 278"/>
                <a:gd name="T18" fmla="*/ 129 w 175"/>
                <a:gd name="T19" fmla="*/ 100 h 278"/>
                <a:gd name="T20" fmla="*/ 131 w 175"/>
                <a:gd name="T21" fmla="*/ 84 h 278"/>
                <a:gd name="T22" fmla="*/ 131 w 175"/>
                <a:gd name="T23" fmla="*/ 84 h 278"/>
                <a:gd name="T24" fmla="*/ 131 w 175"/>
                <a:gd name="T25" fmla="*/ 74 h 278"/>
                <a:gd name="T26" fmla="*/ 129 w 175"/>
                <a:gd name="T27" fmla="*/ 64 h 278"/>
                <a:gd name="T28" fmla="*/ 125 w 175"/>
                <a:gd name="T29" fmla="*/ 54 h 278"/>
                <a:gd name="T30" fmla="*/ 119 w 175"/>
                <a:gd name="T31" fmla="*/ 46 h 278"/>
                <a:gd name="T32" fmla="*/ 113 w 175"/>
                <a:gd name="T33" fmla="*/ 40 h 278"/>
                <a:gd name="T34" fmla="*/ 104 w 175"/>
                <a:gd name="T35" fmla="*/ 34 h 278"/>
                <a:gd name="T36" fmla="*/ 92 w 175"/>
                <a:gd name="T37" fmla="*/ 32 h 278"/>
                <a:gd name="T38" fmla="*/ 78 w 175"/>
                <a:gd name="T39" fmla="*/ 30 h 278"/>
                <a:gd name="T40" fmla="*/ 78 w 175"/>
                <a:gd name="T41" fmla="*/ 30 h 278"/>
                <a:gd name="T42" fmla="*/ 60 w 175"/>
                <a:gd name="T43" fmla="*/ 32 h 278"/>
                <a:gd name="T44" fmla="*/ 44 w 175"/>
                <a:gd name="T45" fmla="*/ 38 h 278"/>
                <a:gd name="T46" fmla="*/ 30 w 175"/>
                <a:gd name="T47" fmla="*/ 46 h 278"/>
                <a:gd name="T48" fmla="*/ 20 w 175"/>
                <a:gd name="T49" fmla="*/ 54 h 278"/>
                <a:gd name="T50" fmla="*/ 8 w 175"/>
                <a:gd name="T51" fmla="*/ 28 h 278"/>
                <a:gd name="T52" fmla="*/ 8 w 175"/>
                <a:gd name="T53" fmla="*/ 28 h 278"/>
                <a:gd name="T54" fmla="*/ 24 w 175"/>
                <a:gd name="T55" fmla="*/ 16 h 278"/>
                <a:gd name="T56" fmla="*/ 42 w 175"/>
                <a:gd name="T57" fmla="*/ 8 h 278"/>
                <a:gd name="T58" fmla="*/ 62 w 175"/>
                <a:gd name="T59" fmla="*/ 2 h 278"/>
                <a:gd name="T60" fmla="*/ 86 w 175"/>
                <a:gd name="T61" fmla="*/ 0 h 278"/>
                <a:gd name="T62" fmla="*/ 86 w 175"/>
                <a:gd name="T63" fmla="*/ 0 h 278"/>
                <a:gd name="T64" fmla="*/ 106 w 175"/>
                <a:gd name="T65" fmla="*/ 2 h 278"/>
                <a:gd name="T66" fmla="*/ 123 w 175"/>
                <a:gd name="T67" fmla="*/ 6 h 278"/>
                <a:gd name="T68" fmla="*/ 137 w 175"/>
                <a:gd name="T69" fmla="*/ 14 h 278"/>
                <a:gd name="T70" fmla="*/ 149 w 175"/>
                <a:gd name="T71" fmla="*/ 24 h 278"/>
                <a:gd name="T72" fmla="*/ 157 w 175"/>
                <a:gd name="T73" fmla="*/ 36 h 278"/>
                <a:gd name="T74" fmla="*/ 163 w 175"/>
                <a:gd name="T75" fmla="*/ 50 h 278"/>
                <a:gd name="T76" fmla="*/ 167 w 175"/>
                <a:gd name="T77" fmla="*/ 64 h 278"/>
                <a:gd name="T78" fmla="*/ 169 w 175"/>
                <a:gd name="T79" fmla="*/ 80 h 278"/>
                <a:gd name="T80" fmla="*/ 169 w 175"/>
                <a:gd name="T81" fmla="*/ 80 h 278"/>
                <a:gd name="T82" fmla="*/ 167 w 175"/>
                <a:gd name="T83" fmla="*/ 98 h 278"/>
                <a:gd name="T84" fmla="*/ 161 w 175"/>
                <a:gd name="T85" fmla="*/ 116 h 278"/>
                <a:gd name="T86" fmla="*/ 153 w 175"/>
                <a:gd name="T87" fmla="*/ 134 h 278"/>
                <a:gd name="T88" fmla="*/ 143 w 175"/>
                <a:gd name="T89" fmla="*/ 152 h 278"/>
                <a:gd name="T90" fmla="*/ 129 w 175"/>
                <a:gd name="T91" fmla="*/ 170 h 278"/>
                <a:gd name="T92" fmla="*/ 113 w 175"/>
                <a:gd name="T93" fmla="*/ 188 h 278"/>
                <a:gd name="T94" fmla="*/ 74 w 175"/>
                <a:gd name="T95" fmla="*/ 226 h 278"/>
                <a:gd name="T96" fmla="*/ 54 w 175"/>
                <a:gd name="T97" fmla="*/ 248 h 278"/>
                <a:gd name="T98" fmla="*/ 54 w 175"/>
                <a:gd name="T99" fmla="*/ 248 h 278"/>
                <a:gd name="T100" fmla="*/ 175 w 175"/>
                <a:gd name="T101" fmla="*/ 248 h 278"/>
                <a:gd name="T102" fmla="*/ 175 w 175"/>
                <a:gd name="T103" fmla="*/ 278 h 278"/>
                <a:gd name="T104" fmla="*/ 0 w 175"/>
                <a:gd name="T105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5" h="278">
                  <a:moveTo>
                    <a:pt x="0" y="278"/>
                  </a:moveTo>
                  <a:lnTo>
                    <a:pt x="0" y="256"/>
                  </a:lnTo>
                  <a:lnTo>
                    <a:pt x="30" y="228"/>
                  </a:lnTo>
                  <a:lnTo>
                    <a:pt x="30" y="228"/>
                  </a:lnTo>
                  <a:lnTo>
                    <a:pt x="76" y="184"/>
                  </a:lnTo>
                  <a:lnTo>
                    <a:pt x="94" y="164"/>
                  </a:lnTo>
                  <a:lnTo>
                    <a:pt x="108" y="146"/>
                  </a:lnTo>
                  <a:lnTo>
                    <a:pt x="117" y="130"/>
                  </a:lnTo>
                  <a:lnTo>
                    <a:pt x="125" y="114"/>
                  </a:lnTo>
                  <a:lnTo>
                    <a:pt x="129" y="100"/>
                  </a:lnTo>
                  <a:lnTo>
                    <a:pt x="131" y="84"/>
                  </a:lnTo>
                  <a:lnTo>
                    <a:pt x="131" y="84"/>
                  </a:lnTo>
                  <a:lnTo>
                    <a:pt x="131" y="74"/>
                  </a:lnTo>
                  <a:lnTo>
                    <a:pt x="129" y="64"/>
                  </a:lnTo>
                  <a:lnTo>
                    <a:pt x="125" y="54"/>
                  </a:lnTo>
                  <a:lnTo>
                    <a:pt x="119" y="46"/>
                  </a:lnTo>
                  <a:lnTo>
                    <a:pt x="113" y="40"/>
                  </a:lnTo>
                  <a:lnTo>
                    <a:pt x="104" y="34"/>
                  </a:lnTo>
                  <a:lnTo>
                    <a:pt x="92" y="32"/>
                  </a:lnTo>
                  <a:lnTo>
                    <a:pt x="78" y="30"/>
                  </a:lnTo>
                  <a:lnTo>
                    <a:pt x="78" y="30"/>
                  </a:lnTo>
                  <a:lnTo>
                    <a:pt x="60" y="32"/>
                  </a:lnTo>
                  <a:lnTo>
                    <a:pt x="44" y="38"/>
                  </a:lnTo>
                  <a:lnTo>
                    <a:pt x="30" y="46"/>
                  </a:lnTo>
                  <a:lnTo>
                    <a:pt x="20" y="54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24" y="16"/>
                  </a:lnTo>
                  <a:lnTo>
                    <a:pt x="42" y="8"/>
                  </a:lnTo>
                  <a:lnTo>
                    <a:pt x="62" y="2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106" y="2"/>
                  </a:lnTo>
                  <a:lnTo>
                    <a:pt x="123" y="6"/>
                  </a:lnTo>
                  <a:lnTo>
                    <a:pt x="137" y="14"/>
                  </a:lnTo>
                  <a:lnTo>
                    <a:pt x="149" y="24"/>
                  </a:lnTo>
                  <a:lnTo>
                    <a:pt x="157" y="36"/>
                  </a:lnTo>
                  <a:lnTo>
                    <a:pt x="163" y="50"/>
                  </a:lnTo>
                  <a:lnTo>
                    <a:pt x="167" y="64"/>
                  </a:lnTo>
                  <a:lnTo>
                    <a:pt x="169" y="80"/>
                  </a:lnTo>
                  <a:lnTo>
                    <a:pt x="169" y="80"/>
                  </a:lnTo>
                  <a:lnTo>
                    <a:pt x="167" y="98"/>
                  </a:lnTo>
                  <a:lnTo>
                    <a:pt x="161" y="116"/>
                  </a:lnTo>
                  <a:lnTo>
                    <a:pt x="153" y="134"/>
                  </a:lnTo>
                  <a:lnTo>
                    <a:pt x="143" y="152"/>
                  </a:lnTo>
                  <a:lnTo>
                    <a:pt x="129" y="170"/>
                  </a:lnTo>
                  <a:lnTo>
                    <a:pt x="113" y="188"/>
                  </a:lnTo>
                  <a:lnTo>
                    <a:pt x="74" y="226"/>
                  </a:lnTo>
                  <a:lnTo>
                    <a:pt x="54" y="248"/>
                  </a:lnTo>
                  <a:lnTo>
                    <a:pt x="54" y="248"/>
                  </a:lnTo>
                  <a:lnTo>
                    <a:pt x="175" y="248"/>
                  </a:lnTo>
                  <a:lnTo>
                    <a:pt x="175" y="278"/>
                  </a:lnTo>
                  <a:lnTo>
                    <a:pt x="0" y="2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126">
              <a:extLst>
                <a:ext uri="{FF2B5EF4-FFF2-40B4-BE49-F238E27FC236}">
                  <a16:creationId xmlns:a16="http://schemas.microsoft.com/office/drawing/2014/main" id="{FCCCA50D-9C7C-7E99-2372-AD6FE3AFD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739" y="2732104"/>
              <a:ext cx="136326" cy="377595"/>
            </a:xfrm>
            <a:custGeom>
              <a:avLst/>
              <a:gdLst>
                <a:gd name="T0" fmla="*/ 96 w 136"/>
                <a:gd name="T1" fmla="*/ 134 h 268"/>
                <a:gd name="T2" fmla="*/ 0 w 136"/>
                <a:gd name="T3" fmla="*/ 228 h 268"/>
                <a:gd name="T4" fmla="*/ 0 w 136"/>
                <a:gd name="T5" fmla="*/ 268 h 268"/>
                <a:gd name="T6" fmla="*/ 136 w 136"/>
                <a:gd name="T7" fmla="*/ 134 h 268"/>
                <a:gd name="T8" fmla="*/ 0 w 136"/>
                <a:gd name="T9" fmla="*/ 0 h 268"/>
                <a:gd name="T10" fmla="*/ 0 w 136"/>
                <a:gd name="T11" fmla="*/ 40 h 268"/>
                <a:gd name="T12" fmla="*/ 96 w 136"/>
                <a:gd name="T13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268">
                  <a:moveTo>
                    <a:pt x="96" y="134"/>
                  </a:moveTo>
                  <a:lnTo>
                    <a:pt x="0" y="228"/>
                  </a:lnTo>
                  <a:lnTo>
                    <a:pt x="0" y="268"/>
                  </a:lnTo>
                  <a:lnTo>
                    <a:pt x="136" y="134"/>
                  </a:lnTo>
                  <a:lnTo>
                    <a:pt x="0" y="0"/>
                  </a:lnTo>
                  <a:lnTo>
                    <a:pt x="0" y="40"/>
                  </a:lnTo>
                  <a:lnTo>
                    <a:pt x="96" y="134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Rectangle 127">
              <a:extLst>
                <a:ext uri="{FF2B5EF4-FFF2-40B4-BE49-F238E27FC236}">
                  <a16:creationId xmlns:a16="http://schemas.microsoft.com/office/drawing/2014/main" id="{117341BC-04C2-6198-FEBD-EBCC9B8ADB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79739" y="2901177"/>
              <a:ext cx="94226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3" name="Rectangle 128">
              <a:extLst>
                <a:ext uri="{FF2B5EF4-FFF2-40B4-BE49-F238E27FC236}">
                  <a16:creationId xmlns:a16="http://schemas.microsoft.com/office/drawing/2014/main" id="{B901DD2B-E49E-3929-BEC8-28C9D0DCE9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57446" y="2901177"/>
              <a:ext cx="94226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129">
              <a:extLst>
                <a:ext uri="{FF2B5EF4-FFF2-40B4-BE49-F238E27FC236}">
                  <a16:creationId xmlns:a16="http://schemas.microsoft.com/office/drawing/2014/main" id="{B283BBE3-D24B-A719-6640-546E36508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8002" y="2732104"/>
              <a:ext cx="134321" cy="377595"/>
            </a:xfrm>
            <a:custGeom>
              <a:avLst/>
              <a:gdLst>
                <a:gd name="T0" fmla="*/ 94 w 134"/>
                <a:gd name="T1" fmla="*/ 134 h 268"/>
                <a:gd name="T2" fmla="*/ 0 w 134"/>
                <a:gd name="T3" fmla="*/ 228 h 268"/>
                <a:gd name="T4" fmla="*/ 0 w 134"/>
                <a:gd name="T5" fmla="*/ 268 h 268"/>
                <a:gd name="T6" fmla="*/ 134 w 134"/>
                <a:gd name="T7" fmla="*/ 134 h 268"/>
                <a:gd name="T8" fmla="*/ 0 w 134"/>
                <a:gd name="T9" fmla="*/ 0 h 268"/>
                <a:gd name="T10" fmla="*/ 0 w 134"/>
                <a:gd name="T11" fmla="*/ 40 h 268"/>
                <a:gd name="T12" fmla="*/ 94 w 134"/>
                <a:gd name="T13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268">
                  <a:moveTo>
                    <a:pt x="94" y="134"/>
                  </a:moveTo>
                  <a:lnTo>
                    <a:pt x="0" y="228"/>
                  </a:lnTo>
                  <a:lnTo>
                    <a:pt x="0" y="268"/>
                  </a:lnTo>
                  <a:lnTo>
                    <a:pt x="134" y="134"/>
                  </a:lnTo>
                  <a:lnTo>
                    <a:pt x="0" y="0"/>
                  </a:lnTo>
                  <a:lnTo>
                    <a:pt x="0" y="40"/>
                  </a:lnTo>
                  <a:lnTo>
                    <a:pt x="94" y="134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30">
              <a:extLst>
                <a:ext uri="{FF2B5EF4-FFF2-40B4-BE49-F238E27FC236}">
                  <a16:creationId xmlns:a16="http://schemas.microsoft.com/office/drawing/2014/main" id="{D629A39B-66A8-11B6-8772-2A0E5AD05F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8002" y="2901177"/>
              <a:ext cx="92220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31">
              <a:extLst>
                <a:ext uri="{FF2B5EF4-FFF2-40B4-BE49-F238E27FC236}">
                  <a16:creationId xmlns:a16="http://schemas.microsoft.com/office/drawing/2014/main" id="{108A192F-018A-28AC-57AE-435F861AC2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3704" y="2901177"/>
              <a:ext cx="94226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49" name="모서리가 둥근 직사각형 48">
            <a:extLst>
              <a:ext uri="{FF2B5EF4-FFF2-40B4-BE49-F238E27FC236}">
                <a16:creationId xmlns:a16="http://schemas.microsoft.com/office/drawing/2014/main" id="{AA60C3B0-ABF6-494A-A548-7AE79DCBE29E}"/>
              </a:ext>
            </a:extLst>
          </p:cNvPr>
          <p:cNvSpPr/>
          <p:nvPr/>
        </p:nvSpPr>
        <p:spPr>
          <a:xfrm>
            <a:off x="14006726" y="4404844"/>
            <a:ext cx="3719779" cy="2643320"/>
          </a:xfrm>
          <a:prstGeom prst="roundRect">
            <a:avLst>
              <a:gd name="adj" fmla="val 9061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0" name="오른쪽 화살표[R] 49">
            <a:extLst>
              <a:ext uri="{FF2B5EF4-FFF2-40B4-BE49-F238E27FC236}">
                <a16:creationId xmlns:a16="http://schemas.microsoft.com/office/drawing/2014/main" id="{0E87D231-F73B-1FD0-9AE5-784334A49F5A}"/>
              </a:ext>
            </a:extLst>
          </p:cNvPr>
          <p:cNvSpPr/>
          <p:nvPr/>
        </p:nvSpPr>
        <p:spPr>
          <a:xfrm>
            <a:off x="12696929" y="5092243"/>
            <a:ext cx="1209228" cy="947497"/>
          </a:xfrm>
          <a:prstGeom prst="rightArrow">
            <a:avLst/>
          </a:prstGeom>
          <a:solidFill>
            <a:srgbClr val="8EBEFD"/>
          </a:solidFill>
          <a:ln>
            <a:solidFill>
              <a:srgbClr val="5987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5A2B4AD-FCD0-6FDC-8A72-FF4FA60F3DE5}"/>
              </a:ext>
            </a:extLst>
          </p:cNvPr>
          <p:cNvSpPr txBox="1"/>
          <p:nvPr/>
        </p:nvSpPr>
        <p:spPr>
          <a:xfrm>
            <a:off x="875405" y="4501202"/>
            <a:ext cx="3788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Train &amp; Valid </a:t>
            </a:r>
            <a:r>
              <a:rPr kumimoji="1" lang="ko-KR" altLang="en-US" sz="2400" b="1" dirty="0"/>
              <a:t>데이터로 분리</a:t>
            </a:r>
          </a:p>
        </p:txBody>
      </p:sp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7E71E870-E3FC-E7E5-48D5-51E40DE238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316367"/>
              </p:ext>
            </p:extLst>
          </p:nvPr>
        </p:nvGraphicFramePr>
        <p:xfrm>
          <a:off x="880595" y="5712462"/>
          <a:ext cx="3490797" cy="1036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81046">
                  <a:extLst>
                    <a:ext uri="{9D8B030D-6E8A-4147-A177-3AD203B41FA5}">
                      <a16:colId xmlns:a16="http://schemas.microsoft.com/office/drawing/2014/main" val="1806504109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254610979"/>
                    </a:ext>
                  </a:extLst>
                </a:gridCol>
                <a:gridCol w="1581151">
                  <a:extLst>
                    <a:ext uri="{9D8B030D-6E8A-4147-A177-3AD203B41FA5}">
                      <a16:colId xmlns:a16="http://schemas.microsoft.com/office/drawing/2014/main" val="2096488570"/>
                    </a:ext>
                  </a:extLst>
                </a:gridCol>
              </a:tblGrid>
              <a:tr h="2702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Train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: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Valid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6466175"/>
                  </a:ext>
                </a:extLst>
              </a:tr>
              <a:tr h="2702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8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: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2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44089612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6F680CA-DED0-9EA4-4CDB-7F19C7403FDC}"/>
              </a:ext>
            </a:extLst>
          </p:cNvPr>
          <p:cNvSpPr txBox="1"/>
          <p:nvPr/>
        </p:nvSpPr>
        <p:spPr>
          <a:xfrm>
            <a:off x="15011400" y="443925"/>
            <a:ext cx="3033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MODELING - ATT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1C227AC-DFA5-AF46-D87E-DDD04A14E871}"/>
              </a:ext>
            </a:extLst>
          </p:cNvPr>
          <p:cNvSpPr txBox="1"/>
          <p:nvPr/>
        </p:nvSpPr>
        <p:spPr>
          <a:xfrm>
            <a:off x="5060539" y="4114473"/>
            <a:ext cx="31219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/>
              <a:t>AutoML</a:t>
            </a:r>
            <a:endParaRPr kumimoji="1" lang="en-US" altLang="ko-KR" sz="2400" b="1" dirty="0"/>
          </a:p>
          <a:p>
            <a:r>
              <a:rPr kumimoji="1" lang="en-US" altLang="ko-KR" sz="2400" b="1" dirty="0" err="1"/>
              <a:t>Pycaret</a:t>
            </a:r>
            <a:r>
              <a:rPr kumimoji="1" lang="ko-KR" altLang="en-US" sz="2400" b="1" dirty="0" err="1"/>
              <a:t>으로</a:t>
            </a:r>
            <a:r>
              <a:rPr kumimoji="1" lang="ko-KR" altLang="en-US" sz="2400" b="1" dirty="0"/>
              <a:t> 모델 비교</a:t>
            </a:r>
          </a:p>
        </p:txBody>
      </p:sp>
      <p:sp>
        <p:nvSpPr>
          <p:cNvPr id="58" name="모서리가 둥근 직사각형 57">
            <a:extLst>
              <a:ext uri="{FF2B5EF4-FFF2-40B4-BE49-F238E27FC236}">
                <a16:creationId xmlns:a16="http://schemas.microsoft.com/office/drawing/2014/main" id="{8F84C451-B11C-DE37-E2E3-938D62225983}"/>
              </a:ext>
            </a:extLst>
          </p:cNvPr>
          <p:cNvSpPr/>
          <p:nvPr/>
        </p:nvSpPr>
        <p:spPr>
          <a:xfrm>
            <a:off x="13975494" y="4031047"/>
            <a:ext cx="3779106" cy="830997"/>
          </a:xfrm>
          <a:prstGeom prst="roundRect">
            <a:avLst>
              <a:gd name="adj" fmla="val 50000"/>
            </a:avLst>
          </a:prstGeom>
          <a:solidFill>
            <a:srgbClr val="8EBEFD"/>
          </a:solidFill>
          <a:ln>
            <a:solidFill>
              <a:srgbClr val="5987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TEST DATA</a:t>
            </a:r>
            <a:r>
              <a:rPr kumimoji="1"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대한 결과</a:t>
            </a:r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2C5D1154-54EC-3AD3-1777-46B6B20F93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56307"/>
              </p:ext>
            </p:extLst>
          </p:nvPr>
        </p:nvGraphicFramePr>
        <p:xfrm>
          <a:off x="4924096" y="5358059"/>
          <a:ext cx="3441032" cy="2291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048">
                  <a:extLst>
                    <a:ext uri="{9D8B030D-6E8A-4147-A177-3AD203B41FA5}">
                      <a16:colId xmlns:a16="http://schemas.microsoft.com/office/drawing/2014/main" val="3103319844"/>
                    </a:ext>
                  </a:extLst>
                </a:gridCol>
                <a:gridCol w="1642973">
                  <a:extLst>
                    <a:ext uri="{9D8B030D-6E8A-4147-A177-3AD203B41FA5}">
                      <a16:colId xmlns:a16="http://schemas.microsoft.com/office/drawing/2014/main" val="2569608113"/>
                    </a:ext>
                  </a:extLst>
                </a:gridCol>
                <a:gridCol w="1147011">
                  <a:extLst>
                    <a:ext uri="{9D8B030D-6E8A-4147-A177-3AD203B41FA5}">
                      <a16:colId xmlns:a16="http://schemas.microsoft.com/office/drawing/2014/main" val="643906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Model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Accuracy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4446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altLang="ko-KR" dirty="0">
                          <a:effectLst/>
                        </a:rPr>
                        <a:t>Decision Tree Classifier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0.9243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151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rf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Random Forest Classifier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0.9243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2902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ada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Ada Boost Classifier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0.9243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9494475"/>
                  </a:ext>
                </a:extLst>
              </a:tr>
            </a:tbl>
          </a:graphicData>
        </a:graphic>
      </p:graphicFrame>
      <p:graphicFrame>
        <p:nvGraphicFramePr>
          <p:cNvPr id="61" name="표 60">
            <a:extLst>
              <a:ext uri="{FF2B5EF4-FFF2-40B4-BE49-F238E27FC236}">
                <a16:creationId xmlns:a16="http://schemas.microsoft.com/office/drawing/2014/main" id="{0DD995DB-3A95-6D5E-5768-628B9A9D0E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958954"/>
              </p:ext>
            </p:extLst>
          </p:nvPr>
        </p:nvGraphicFramePr>
        <p:xfrm>
          <a:off x="14097000" y="5564357"/>
          <a:ext cx="3453902" cy="640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6951">
                  <a:extLst>
                    <a:ext uri="{9D8B030D-6E8A-4147-A177-3AD203B41FA5}">
                      <a16:colId xmlns:a16="http://schemas.microsoft.com/office/drawing/2014/main" val="376009760"/>
                    </a:ext>
                  </a:extLst>
                </a:gridCol>
                <a:gridCol w="1726951">
                  <a:extLst>
                    <a:ext uri="{9D8B030D-6E8A-4147-A177-3AD203B41FA5}">
                      <a16:colId xmlns:a16="http://schemas.microsoft.com/office/drawing/2014/main" val="42606982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Accuracy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0.9069767441860465</a:t>
                      </a:r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1536571"/>
                  </a:ext>
                </a:extLst>
              </a:tr>
            </a:tbl>
          </a:graphicData>
        </a:graphic>
      </p:graphicFrame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3116241"/>
              </p:ext>
            </p:extLst>
          </p:nvPr>
        </p:nvGraphicFramePr>
        <p:xfrm>
          <a:off x="838200" y="1378925"/>
          <a:ext cx="458429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2891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06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sp>
        <p:nvSpPr>
          <p:cNvPr id="4" name="Rectangle 60">
            <a:extLst>
              <a:ext uri="{FF2B5EF4-FFF2-40B4-BE49-F238E27FC236}">
                <a16:creationId xmlns:a16="http://schemas.microsoft.com/office/drawing/2014/main" id="{2A212010-BEC6-991E-5C35-94EAB02908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90552" y="3238500"/>
            <a:ext cx="20048" cy="5507527"/>
          </a:xfrm>
          <a:prstGeom prst="rect">
            <a:avLst/>
          </a:prstGeom>
          <a:solidFill>
            <a:srgbClr val="80808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Rectangle 57">
            <a:extLst>
              <a:ext uri="{FF2B5EF4-FFF2-40B4-BE49-F238E27FC236}">
                <a16:creationId xmlns:a16="http://schemas.microsoft.com/office/drawing/2014/main" id="{22DF5902-D584-CE5A-92EF-D824AD0CF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69088" y="2552700"/>
            <a:ext cx="2453868" cy="687560"/>
          </a:xfrm>
          <a:prstGeom prst="rect">
            <a:avLst/>
          </a:prstGeom>
          <a:solidFill>
            <a:srgbClr val="EFF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Freeform 108">
            <a:extLst>
              <a:ext uri="{FF2B5EF4-FFF2-40B4-BE49-F238E27FC236}">
                <a16:creationId xmlns:a16="http://schemas.microsoft.com/office/drawing/2014/main" id="{9536E4AE-4D8A-DF12-C958-5C419D15F054}"/>
              </a:ext>
            </a:extLst>
          </p:cNvPr>
          <p:cNvSpPr>
            <a:spLocks/>
          </p:cNvSpPr>
          <p:nvPr/>
        </p:nvSpPr>
        <p:spPr bwMode="auto">
          <a:xfrm>
            <a:off x="8610600" y="2552700"/>
            <a:ext cx="1903552" cy="687560"/>
          </a:xfrm>
          <a:custGeom>
            <a:avLst/>
            <a:gdLst>
              <a:gd name="T0" fmla="*/ 0 w 1899"/>
              <a:gd name="T1" fmla="*/ 0 h 488"/>
              <a:gd name="T2" fmla="*/ 0 w 1899"/>
              <a:gd name="T3" fmla="*/ 488 h 488"/>
              <a:gd name="T4" fmla="*/ 1899 w 1899"/>
              <a:gd name="T5" fmla="*/ 488 h 488"/>
              <a:gd name="T6" fmla="*/ 1617 w 1899"/>
              <a:gd name="T7" fmla="*/ 0 h 488"/>
              <a:gd name="T8" fmla="*/ 0 w 1899"/>
              <a:gd name="T9" fmla="*/ 0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9" h="488">
                <a:moveTo>
                  <a:pt x="0" y="0"/>
                </a:moveTo>
                <a:lnTo>
                  <a:pt x="0" y="488"/>
                </a:lnTo>
                <a:lnTo>
                  <a:pt x="1899" y="488"/>
                </a:lnTo>
                <a:lnTo>
                  <a:pt x="1617" y="0"/>
                </a:lnTo>
                <a:lnTo>
                  <a:pt x="0" y="0"/>
                </a:lnTo>
                <a:close/>
              </a:path>
            </a:pathLst>
          </a:custGeom>
          <a:solidFill>
            <a:srgbClr val="8EBEF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Freeform 116">
            <a:extLst>
              <a:ext uri="{FF2B5EF4-FFF2-40B4-BE49-F238E27FC236}">
                <a16:creationId xmlns:a16="http://schemas.microsoft.com/office/drawing/2014/main" id="{1F54B78C-EB2A-C365-D838-D2AA12842C68}"/>
              </a:ext>
            </a:extLst>
          </p:cNvPr>
          <p:cNvSpPr>
            <a:spLocks noEditPoints="1"/>
          </p:cNvSpPr>
          <p:nvPr/>
        </p:nvSpPr>
        <p:spPr bwMode="auto">
          <a:xfrm>
            <a:off x="8763000" y="2705100"/>
            <a:ext cx="205047" cy="400137"/>
          </a:xfrm>
          <a:custGeom>
            <a:avLst/>
            <a:gdLst>
              <a:gd name="T0" fmla="*/ 186 w 186"/>
              <a:gd name="T1" fmla="*/ 138 h 284"/>
              <a:gd name="T2" fmla="*/ 180 w 186"/>
              <a:gd name="T3" fmla="*/ 200 h 284"/>
              <a:gd name="T4" fmla="*/ 160 w 186"/>
              <a:gd name="T5" fmla="*/ 246 h 284"/>
              <a:gd name="T6" fmla="*/ 148 w 186"/>
              <a:gd name="T7" fmla="*/ 262 h 284"/>
              <a:gd name="T8" fmla="*/ 132 w 186"/>
              <a:gd name="T9" fmla="*/ 274 h 284"/>
              <a:gd name="T10" fmla="*/ 112 w 186"/>
              <a:gd name="T11" fmla="*/ 282 h 284"/>
              <a:gd name="T12" fmla="*/ 90 w 186"/>
              <a:gd name="T13" fmla="*/ 284 h 284"/>
              <a:gd name="T14" fmla="*/ 80 w 186"/>
              <a:gd name="T15" fmla="*/ 282 h 284"/>
              <a:gd name="T16" fmla="*/ 62 w 186"/>
              <a:gd name="T17" fmla="*/ 278 h 284"/>
              <a:gd name="T18" fmla="*/ 46 w 186"/>
              <a:gd name="T19" fmla="*/ 270 h 284"/>
              <a:gd name="T20" fmla="*/ 26 w 186"/>
              <a:gd name="T21" fmla="*/ 248 h 284"/>
              <a:gd name="T22" fmla="*/ 6 w 186"/>
              <a:gd name="T23" fmla="*/ 202 h 284"/>
              <a:gd name="T24" fmla="*/ 0 w 186"/>
              <a:gd name="T25" fmla="*/ 142 h 284"/>
              <a:gd name="T26" fmla="*/ 2 w 186"/>
              <a:gd name="T27" fmla="*/ 110 h 284"/>
              <a:gd name="T28" fmla="*/ 14 w 186"/>
              <a:gd name="T29" fmla="*/ 56 h 284"/>
              <a:gd name="T30" fmla="*/ 40 w 186"/>
              <a:gd name="T31" fmla="*/ 20 h 284"/>
              <a:gd name="T32" fmla="*/ 56 w 186"/>
              <a:gd name="T33" fmla="*/ 8 h 284"/>
              <a:gd name="T34" fmla="*/ 76 w 186"/>
              <a:gd name="T35" fmla="*/ 2 h 284"/>
              <a:gd name="T36" fmla="*/ 96 w 186"/>
              <a:gd name="T37" fmla="*/ 0 h 284"/>
              <a:gd name="T38" fmla="*/ 106 w 186"/>
              <a:gd name="T39" fmla="*/ 0 h 284"/>
              <a:gd name="T40" fmla="*/ 124 w 186"/>
              <a:gd name="T41" fmla="*/ 4 h 284"/>
              <a:gd name="T42" fmla="*/ 142 w 186"/>
              <a:gd name="T43" fmla="*/ 14 h 284"/>
              <a:gd name="T44" fmla="*/ 162 w 186"/>
              <a:gd name="T45" fmla="*/ 36 h 284"/>
              <a:gd name="T46" fmla="*/ 180 w 186"/>
              <a:gd name="T47" fmla="*/ 80 h 284"/>
              <a:gd name="T48" fmla="*/ 186 w 186"/>
              <a:gd name="T49" fmla="*/ 138 h 284"/>
              <a:gd name="T50" fmla="*/ 36 w 186"/>
              <a:gd name="T51" fmla="*/ 142 h 284"/>
              <a:gd name="T52" fmla="*/ 38 w 186"/>
              <a:gd name="T53" fmla="*/ 168 h 284"/>
              <a:gd name="T54" fmla="*/ 46 w 186"/>
              <a:gd name="T55" fmla="*/ 210 h 284"/>
              <a:gd name="T56" fmla="*/ 60 w 186"/>
              <a:gd name="T57" fmla="*/ 238 h 284"/>
              <a:gd name="T58" fmla="*/ 80 w 186"/>
              <a:gd name="T59" fmla="*/ 252 h 284"/>
              <a:gd name="T60" fmla="*/ 92 w 186"/>
              <a:gd name="T61" fmla="*/ 254 h 284"/>
              <a:gd name="T62" fmla="*/ 118 w 186"/>
              <a:gd name="T63" fmla="*/ 246 h 284"/>
              <a:gd name="T64" fmla="*/ 134 w 186"/>
              <a:gd name="T65" fmla="*/ 224 h 284"/>
              <a:gd name="T66" fmla="*/ 144 w 186"/>
              <a:gd name="T67" fmla="*/ 188 h 284"/>
              <a:gd name="T68" fmla="*/ 148 w 186"/>
              <a:gd name="T69" fmla="*/ 140 h 284"/>
              <a:gd name="T70" fmla="*/ 148 w 186"/>
              <a:gd name="T71" fmla="*/ 116 h 284"/>
              <a:gd name="T72" fmla="*/ 142 w 186"/>
              <a:gd name="T73" fmla="*/ 76 h 284"/>
              <a:gd name="T74" fmla="*/ 128 w 186"/>
              <a:gd name="T75" fmla="*/ 46 h 284"/>
              <a:gd name="T76" fmla="*/ 106 w 186"/>
              <a:gd name="T77" fmla="*/ 30 h 284"/>
              <a:gd name="T78" fmla="*/ 92 w 186"/>
              <a:gd name="T79" fmla="*/ 28 h 284"/>
              <a:gd name="T80" fmla="*/ 70 w 186"/>
              <a:gd name="T81" fmla="*/ 36 h 284"/>
              <a:gd name="T82" fmla="*/ 52 w 186"/>
              <a:gd name="T83" fmla="*/ 58 h 284"/>
              <a:gd name="T84" fmla="*/ 42 w 186"/>
              <a:gd name="T85" fmla="*/ 94 h 284"/>
              <a:gd name="T86" fmla="*/ 36 w 186"/>
              <a:gd name="T87" fmla="*/ 142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6" h="284">
                <a:moveTo>
                  <a:pt x="186" y="138"/>
                </a:moveTo>
                <a:lnTo>
                  <a:pt x="186" y="138"/>
                </a:lnTo>
                <a:lnTo>
                  <a:pt x="184" y="172"/>
                </a:lnTo>
                <a:lnTo>
                  <a:pt x="180" y="200"/>
                </a:lnTo>
                <a:lnTo>
                  <a:pt x="172" y="226"/>
                </a:lnTo>
                <a:lnTo>
                  <a:pt x="160" y="246"/>
                </a:lnTo>
                <a:lnTo>
                  <a:pt x="154" y="254"/>
                </a:lnTo>
                <a:lnTo>
                  <a:pt x="148" y="262"/>
                </a:lnTo>
                <a:lnTo>
                  <a:pt x="140" y="268"/>
                </a:lnTo>
                <a:lnTo>
                  <a:pt x="132" y="274"/>
                </a:lnTo>
                <a:lnTo>
                  <a:pt x="122" y="278"/>
                </a:lnTo>
                <a:lnTo>
                  <a:pt x="112" y="282"/>
                </a:lnTo>
                <a:lnTo>
                  <a:pt x="102" y="282"/>
                </a:lnTo>
                <a:lnTo>
                  <a:pt x="90" y="284"/>
                </a:lnTo>
                <a:lnTo>
                  <a:pt x="90" y="284"/>
                </a:lnTo>
                <a:lnTo>
                  <a:pt x="80" y="282"/>
                </a:lnTo>
                <a:lnTo>
                  <a:pt x="72" y="282"/>
                </a:lnTo>
                <a:lnTo>
                  <a:pt x="62" y="278"/>
                </a:lnTo>
                <a:lnTo>
                  <a:pt x="54" y="274"/>
                </a:lnTo>
                <a:lnTo>
                  <a:pt x="46" y="270"/>
                </a:lnTo>
                <a:lnTo>
                  <a:pt x="38" y="262"/>
                </a:lnTo>
                <a:lnTo>
                  <a:pt x="26" y="248"/>
                </a:lnTo>
                <a:lnTo>
                  <a:pt x="14" y="228"/>
                </a:lnTo>
                <a:lnTo>
                  <a:pt x="6" y="202"/>
                </a:lnTo>
                <a:lnTo>
                  <a:pt x="2" y="174"/>
                </a:lnTo>
                <a:lnTo>
                  <a:pt x="0" y="142"/>
                </a:lnTo>
                <a:lnTo>
                  <a:pt x="0" y="142"/>
                </a:lnTo>
                <a:lnTo>
                  <a:pt x="2" y="110"/>
                </a:lnTo>
                <a:lnTo>
                  <a:pt x="6" y="82"/>
                </a:lnTo>
                <a:lnTo>
                  <a:pt x="14" y="56"/>
                </a:lnTo>
                <a:lnTo>
                  <a:pt x="26" y="36"/>
                </a:lnTo>
                <a:lnTo>
                  <a:pt x="40" y="20"/>
                </a:lnTo>
                <a:lnTo>
                  <a:pt x="48" y="14"/>
                </a:lnTo>
                <a:lnTo>
                  <a:pt x="56" y="8"/>
                </a:lnTo>
                <a:lnTo>
                  <a:pt x="66" y="4"/>
                </a:lnTo>
                <a:lnTo>
                  <a:pt x="76" y="2"/>
                </a:lnTo>
                <a:lnTo>
                  <a:pt x="84" y="0"/>
                </a:lnTo>
                <a:lnTo>
                  <a:pt x="96" y="0"/>
                </a:lnTo>
                <a:lnTo>
                  <a:pt x="96" y="0"/>
                </a:lnTo>
                <a:lnTo>
                  <a:pt x="106" y="0"/>
                </a:lnTo>
                <a:lnTo>
                  <a:pt x="116" y="2"/>
                </a:lnTo>
                <a:lnTo>
                  <a:pt x="124" y="4"/>
                </a:lnTo>
                <a:lnTo>
                  <a:pt x="134" y="10"/>
                </a:lnTo>
                <a:lnTo>
                  <a:pt x="142" y="14"/>
                </a:lnTo>
                <a:lnTo>
                  <a:pt x="150" y="20"/>
                </a:lnTo>
                <a:lnTo>
                  <a:pt x="162" y="36"/>
                </a:lnTo>
                <a:lnTo>
                  <a:pt x="172" y="56"/>
                </a:lnTo>
                <a:lnTo>
                  <a:pt x="180" y="80"/>
                </a:lnTo>
                <a:lnTo>
                  <a:pt x="184" y="108"/>
                </a:lnTo>
                <a:lnTo>
                  <a:pt x="186" y="138"/>
                </a:lnTo>
                <a:lnTo>
                  <a:pt x="186" y="138"/>
                </a:lnTo>
                <a:close/>
                <a:moveTo>
                  <a:pt x="36" y="142"/>
                </a:moveTo>
                <a:lnTo>
                  <a:pt x="36" y="142"/>
                </a:lnTo>
                <a:lnTo>
                  <a:pt x="38" y="168"/>
                </a:lnTo>
                <a:lnTo>
                  <a:pt x="40" y="190"/>
                </a:lnTo>
                <a:lnTo>
                  <a:pt x="46" y="210"/>
                </a:lnTo>
                <a:lnTo>
                  <a:pt x="52" y="226"/>
                </a:lnTo>
                <a:lnTo>
                  <a:pt x="60" y="238"/>
                </a:lnTo>
                <a:lnTo>
                  <a:pt x="70" y="248"/>
                </a:lnTo>
                <a:lnTo>
                  <a:pt x="80" y="252"/>
                </a:lnTo>
                <a:lnTo>
                  <a:pt x="92" y="254"/>
                </a:lnTo>
                <a:lnTo>
                  <a:pt x="92" y="254"/>
                </a:lnTo>
                <a:lnTo>
                  <a:pt x="106" y="252"/>
                </a:lnTo>
                <a:lnTo>
                  <a:pt x="118" y="246"/>
                </a:lnTo>
                <a:lnTo>
                  <a:pt x="126" y="238"/>
                </a:lnTo>
                <a:lnTo>
                  <a:pt x="134" y="224"/>
                </a:lnTo>
                <a:lnTo>
                  <a:pt x="140" y="208"/>
                </a:lnTo>
                <a:lnTo>
                  <a:pt x="144" y="188"/>
                </a:lnTo>
                <a:lnTo>
                  <a:pt x="148" y="166"/>
                </a:lnTo>
                <a:lnTo>
                  <a:pt x="148" y="140"/>
                </a:lnTo>
                <a:lnTo>
                  <a:pt x="148" y="140"/>
                </a:lnTo>
                <a:lnTo>
                  <a:pt x="148" y="116"/>
                </a:lnTo>
                <a:lnTo>
                  <a:pt x="146" y="94"/>
                </a:lnTo>
                <a:lnTo>
                  <a:pt x="142" y="76"/>
                </a:lnTo>
                <a:lnTo>
                  <a:pt x="136" y="58"/>
                </a:lnTo>
                <a:lnTo>
                  <a:pt x="128" y="46"/>
                </a:lnTo>
                <a:lnTo>
                  <a:pt x="118" y="36"/>
                </a:lnTo>
                <a:lnTo>
                  <a:pt x="106" y="30"/>
                </a:lnTo>
                <a:lnTo>
                  <a:pt x="92" y="28"/>
                </a:lnTo>
                <a:lnTo>
                  <a:pt x="92" y="28"/>
                </a:lnTo>
                <a:lnTo>
                  <a:pt x="82" y="30"/>
                </a:lnTo>
                <a:lnTo>
                  <a:pt x="70" y="36"/>
                </a:lnTo>
                <a:lnTo>
                  <a:pt x="60" y="44"/>
                </a:lnTo>
                <a:lnTo>
                  <a:pt x="52" y="58"/>
                </a:lnTo>
                <a:lnTo>
                  <a:pt x="46" y="74"/>
                </a:lnTo>
                <a:lnTo>
                  <a:pt x="42" y="94"/>
                </a:lnTo>
                <a:lnTo>
                  <a:pt x="38" y="116"/>
                </a:lnTo>
                <a:lnTo>
                  <a:pt x="36" y="142"/>
                </a:lnTo>
                <a:lnTo>
                  <a:pt x="36" y="14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Freeform 117">
            <a:extLst>
              <a:ext uri="{FF2B5EF4-FFF2-40B4-BE49-F238E27FC236}">
                <a16:creationId xmlns:a16="http://schemas.microsoft.com/office/drawing/2014/main" id="{E45D71E8-692A-8086-69F9-80351A27C73E}"/>
              </a:ext>
            </a:extLst>
          </p:cNvPr>
          <p:cNvSpPr>
            <a:spLocks/>
          </p:cNvSpPr>
          <p:nvPr/>
        </p:nvSpPr>
        <p:spPr bwMode="auto">
          <a:xfrm>
            <a:off x="9003324" y="2705100"/>
            <a:ext cx="189613" cy="400137"/>
          </a:xfrm>
          <a:custGeom>
            <a:avLst/>
            <a:gdLst>
              <a:gd name="T0" fmla="*/ 10 w 172"/>
              <a:gd name="T1" fmla="*/ 236 h 284"/>
              <a:gd name="T2" fmla="*/ 36 w 172"/>
              <a:gd name="T3" fmla="*/ 248 h 284"/>
              <a:gd name="T4" fmla="*/ 72 w 172"/>
              <a:gd name="T5" fmla="*/ 254 h 284"/>
              <a:gd name="T6" fmla="*/ 88 w 172"/>
              <a:gd name="T7" fmla="*/ 252 h 284"/>
              <a:gd name="T8" fmla="*/ 112 w 172"/>
              <a:gd name="T9" fmla="*/ 242 h 284"/>
              <a:gd name="T10" fmla="*/ 126 w 172"/>
              <a:gd name="T11" fmla="*/ 228 h 284"/>
              <a:gd name="T12" fmla="*/ 132 w 172"/>
              <a:gd name="T13" fmla="*/ 210 h 284"/>
              <a:gd name="T14" fmla="*/ 134 w 172"/>
              <a:gd name="T15" fmla="*/ 200 h 284"/>
              <a:gd name="T16" fmla="*/ 128 w 172"/>
              <a:gd name="T17" fmla="*/ 176 h 284"/>
              <a:gd name="T18" fmla="*/ 112 w 172"/>
              <a:gd name="T19" fmla="*/ 158 h 284"/>
              <a:gd name="T20" fmla="*/ 88 w 172"/>
              <a:gd name="T21" fmla="*/ 148 h 284"/>
              <a:gd name="T22" fmla="*/ 62 w 172"/>
              <a:gd name="T23" fmla="*/ 146 h 284"/>
              <a:gd name="T24" fmla="*/ 42 w 172"/>
              <a:gd name="T25" fmla="*/ 118 h 284"/>
              <a:gd name="T26" fmla="*/ 62 w 172"/>
              <a:gd name="T27" fmla="*/ 118 h 284"/>
              <a:gd name="T28" fmla="*/ 84 w 172"/>
              <a:gd name="T29" fmla="*/ 114 h 284"/>
              <a:gd name="T30" fmla="*/ 104 w 172"/>
              <a:gd name="T31" fmla="*/ 106 h 284"/>
              <a:gd name="T32" fmla="*/ 118 w 172"/>
              <a:gd name="T33" fmla="*/ 92 h 284"/>
              <a:gd name="T34" fmla="*/ 124 w 172"/>
              <a:gd name="T35" fmla="*/ 72 h 284"/>
              <a:gd name="T36" fmla="*/ 124 w 172"/>
              <a:gd name="T37" fmla="*/ 62 h 284"/>
              <a:gd name="T38" fmla="*/ 118 w 172"/>
              <a:gd name="T39" fmla="*/ 48 h 284"/>
              <a:gd name="T40" fmla="*/ 106 w 172"/>
              <a:gd name="T41" fmla="*/ 36 h 284"/>
              <a:gd name="T42" fmla="*/ 88 w 172"/>
              <a:gd name="T43" fmla="*/ 30 h 284"/>
              <a:gd name="T44" fmla="*/ 76 w 172"/>
              <a:gd name="T45" fmla="*/ 30 h 284"/>
              <a:gd name="T46" fmla="*/ 44 w 172"/>
              <a:gd name="T47" fmla="*/ 36 h 284"/>
              <a:gd name="T48" fmla="*/ 20 w 172"/>
              <a:gd name="T49" fmla="*/ 48 h 284"/>
              <a:gd name="T50" fmla="*/ 10 w 172"/>
              <a:gd name="T51" fmla="*/ 20 h 284"/>
              <a:gd name="T52" fmla="*/ 42 w 172"/>
              <a:gd name="T53" fmla="*/ 6 h 284"/>
              <a:gd name="T54" fmla="*/ 82 w 172"/>
              <a:gd name="T55" fmla="*/ 0 h 284"/>
              <a:gd name="T56" fmla="*/ 102 w 172"/>
              <a:gd name="T57" fmla="*/ 2 h 284"/>
              <a:gd name="T58" fmla="*/ 132 w 172"/>
              <a:gd name="T59" fmla="*/ 12 h 284"/>
              <a:gd name="T60" fmla="*/ 150 w 172"/>
              <a:gd name="T61" fmla="*/ 30 h 284"/>
              <a:gd name="T62" fmla="*/ 160 w 172"/>
              <a:gd name="T63" fmla="*/ 52 h 284"/>
              <a:gd name="T64" fmla="*/ 162 w 172"/>
              <a:gd name="T65" fmla="*/ 66 h 284"/>
              <a:gd name="T66" fmla="*/ 158 w 172"/>
              <a:gd name="T67" fmla="*/ 86 h 284"/>
              <a:gd name="T68" fmla="*/ 148 w 172"/>
              <a:gd name="T69" fmla="*/ 104 h 284"/>
              <a:gd name="T70" fmla="*/ 132 w 172"/>
              <a:gd name="T71" fmla="*/ 118 h 284"/>
              <a:gd name="T72" fmla="*/ 110 w 172"/>
              <a:gd name="T73" fmla="*/ 130 h 284"/>
              <a:gd name="T74" fmla="*/ 110 w 172"/>
              <a:gd name="T75" fmla="*/ 132 h 284"/>
              <a:gd name="T76" fmla="*/ 134 w 172"/>
              <a:gd name="T77" fmla="*/ 140 h 284"/>
              <a:gd name="T78" fmla="*/ 154 w 172"/>
              <a:gd name="T79" fmla="*/ 154 h 284"/>
              <a:gd name="T80" fmla="*/ 168 w 172"/>
              <a:gd name="T81" fmla="*/ 174 h 284"/>
              <a:gd name="T82" fmla="*/ 172 w 172"/>
              <a:gd name="T83" fmla="*/ 202 h 284"/>
              <a:gd name="T84" fmla="*/ 170 w 172"/>
              <a:gd name="T85" fmla="*/ 218 h 284"/>
              <a:gd name="T86" fmla="*/ 158 w 172"/>
              <a:gd name="T87" fmla="*/ 246 h 284"/>
              <a:gd name="T88" fmla="*/ 132 w 172"/>
              <a:gd name="T89" fmla="*/ 270 h 284"/>
              <a:gd name="T90" fmla="*/ 96 w 172"/>
              <a:gd name="T91" fmla="*/ 282 h 284"/>
              <a:gd name="T92" fmla="*/ 72 w 172"/>
              <a:gd name="T93" fmla="*/ 284 h 284"/>
              <a:gd name="T94" fmla="*/ 30 w 172"/>
              <a:gd name="T95" fmla="*/ 278 h 284"/>
              <a:gd name="T96" fmla="*/ 0 w 172"/>
              <a:gd name="T97" fmla="*/ 26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2" h="284">
                <a:moveTo>
                  <a:pt x="10" y="236"/>
                </a:moveTo>
                <a:lnTo>
                  <a:pt x="10" y="236"/>
                </a:lnTo>
                <a:lnTo>
                  <a:pt x="20" y="242"/>
                </a:lnTo>
                <a:lnTo>
                  <a:pt x="36" y="248"/>
                </a:lnTo>
                <a:lnTo>
                  <a:pt x="52" y="252"/>
                </a:lnTo>
                <a:lnTo>
                  <a:pt x="72" y="254"/>
                </a:lnTo>
                <a:lnTo>
                  <a:pt x="72" y="254"/>
                </a:lnTo>
                <a:lnTo>
                  <a:pt x="88" y="252"/>
                </a:lnTo>
                <a:lnTo>
                  <a:pt x="102" y="248"/>
                </a:lnTo>
                <a:lnTo>
                  <a:pt x="112" y="242"/>
                </a:lnTo>
                <a:lnTo>
                  <a:pt x="120" y="236"/>
                </a:lnTo>
                <a:lnTo>
                  <a:pt x="126" y="228"/>
                </a:lnTo>
                <a:lnTo>
                  <a:pt x="130" y="218"/>
                </a:lnTo>
                <a:lnTo>
                  <a:pt x="132" y="210"/>
                </a:lnTo>
                <a:lnTo>
                  <a:pt x="134" y="200"/>
                </a:lnTo>
                <a:lnTo>
                  <a:pt x="134" y="200"/>
                </a:lnTo>
                <a:lnTo>
                  <a:pt x="132" y="186"/>
                </a:lnTo>
                <a:lnTo>
                  <a:pt x="128" y="176"/>
                </a:lnTo>
                <a:lnTo>
                  <a:pt x="120" y="166"/>
                </a:lnTo>
                <a:lnTo>
                  <a:pt x="112" y="158"/>
                </a:lnTo>
                <a:lnTo>
                  <a:pt x="100" y="152"/>
                </a:lnTo>
                <a:lnTo>
                  <a:pt x="88" y="148"/>
                </a:lnTo>
                <a:lnTo>
                  <a:pt x="76" y="146"/>
                </a:lnTo>
                <a:lnTo>
                  <a:pt x="62" y="146"/>
                </a:lnTo>
                <a:lnTo>
                  <a:pt x="42" y="146"/>
                </a:lnTo>
                <a:lnTo>
                  <a:pt x="42" y="118"/>
                </a:lnTo>
                <a:lnTo>
                  <a:pt x="62" y="118"/>
                </a:lnTo>
                <a:lnTo>
                  <a:pt x="62" y="118"/>
                </a:lnTo>
                <a:lnTo>
                  <a:pt x="74" y="116"/>
                </a:lnTo>
                <a:lnTo>
                  <a:pt x="84" y="114"/>
                </a:lnTo>
                <a:lnTo>
                  <a:pt x="94" y="112"/>
                </a:lnTo>
                <a:lnTo>
                  <a:pt x="104" y="106"/>
                </a:lnTo>
                <a:lnTo>
                  <a:pt x="112" y="100"/>
                </a:lnTo>
                <a:lnTo>
                  <a:pt x="118" y="92"/>
                </a:lnTo>
                <a:lnTo>
                  <a:pt x="122" y="82"/>
                </a:lnTo>
                <a:lnTo>
                  <a:pt x="124" y="72"/>
                </a:lnTo>
                <a:lnTo>
                  <a:pt x="124" y="72"/>
                </a:lnTo>
                <a:lnTo>
                  <a:pt x="124" y="62"/>
                </a:lnTo>
                <a:lnTo>
                  <a:pt x="122" y="56"/>
                </a:lnTo>
                <a:lnTo>
                  <a:pt x="118" y="48"/>
                </a:lnTo>
                <a:lnTo>
                  <a:pt x="112" y="42"/>
                </a:lnTo>
                <a:lnTo>
                  <a:pt x="106" y="36"/>
                </a:lnTo>
                <a:lnTo>
                  <a:pt x="98" y="32"/>
                </a:lnTo>
                <a:lnTo>
                  <a:pt x="88" y="30"/>
                </a:lnTo>
                <a:lnTo>
                  <a:pt x="76" y="30"/>
                </a:lnTo>
                <a:lnTo>
                  <a:pt x="76" y="30"/>
                </a:lnTo>
                <a:lnTo>
                  <a:pt x="60" y="32"/>
                </a:lnTo>
                <a:lnTo>
                  <a:pt x="44" y="36"/>
                </a:lnTo>
                <a:lnTo>
                  <a:pt x="32" y="42"/>
                </a:lnTo>
                <a:lnTo>
                  <a:pt x="20" y="48"/>
                </a:lnTo>
                <a:lnTo>
                  <a:pt x="10" y="20"/>
                </a:lnTo>
                <a:lnTo>
                  <a:pt x="10" y="20"/>
                </a:lnTo>
                <a:lnTo>
                  <a:pt x="24" y="12"/>
                </a:lnTo>
                <a:lnTo>
                  <a:pt x="42" y="6"/>
                </a:lnTo>
                <a:lnTo>
                  <a:pt x="62" y="2"/>
                </a:lnTo>
                <a:lnTo>
                  <a:pt x="82" y="0"/>
                </a:lnTo>
                <a:lnTo>
                  <a:pt x="82" y="0"/>
                </a:lnTo>
                <a:lnTo>
                  <a:pt x="102" y="2"/>
                </a:lnTo>
                <a:lnTo>
                  <a:pt x="118" y="6"/>
                </a:lnTo>
                <a:lnTo>
                  <a:pt x="132" y="12"/>
                </a:lnTo>
                <a:lnTo>
                  <a:pt x="142" y="20"/>
                </a:lnTo>
                <a:lnTo>
                  <a:pt x="150" y="30"/>
                </a:lnTo>
                <a:lnTo>
                  <a:pt x="156" y="40"/>
                </a:lnTo>
                <a:lnTo>
                  <a:pt x="160" y="52"/>
                </a:lnTo>
                <a:lnTo>
                  <a:pt x="162" y="66"/>
                </a:lnTo>
                <a:lnTo>
                  <a:pt x="162" y="66"/>
                </a:lnTo>
                <a:lnTo>
                  <a:pt x="160" y="76"/>
                </a:lnTo>
                <a:lnTo>
                  <a:pt x="158" y="86"/>
                </a:lnTo>
                <a:lnTo>
                  <a:pt x="154" y="96"/>
                </a:lnTo>
                <a:lnTo>
                  <a:pt x="148" y="104"/>
                </a:lnTo>
                <a:lnTo>
                  <a:pt x="142" y="112"/>
                </a:lnTo>
                <a:lnTo>
                  <a:pt x="132" y="118"/>
                </a:lnTo>
                <a:lnTo>
                  <a:pt x="122" y="126"/>
                </a:lnTo>
                <a:lnTo>
                  <a:pt x="110" y="130"/>
                </a:lnTo>
                <a:lnTo>
                  <a:pt x="110" y="132"/>
                </a:lnTo>
                <a:lnTo>
                  <a:pt x="110" y="132"/>
                </a:lnTo>
                <a:lnTo>
                  <a:pt x="124" y="134"/>
                </a:lnTo>
                <a:lnTo>
                  <a:pt x="134" y="140"/>
                </a:lnTo>
                <a:lnTo>
                  <a:pt x="144" y="146"/>
                </a:lnTo>
                <a:lnTo>
                  <a:pt x="154" y="154"/>
                </a:lnTo>
                <a:lnTo>
                  <a:pt x="162" y="164"/>
                </a:lnTo>
                <a:lnTo>
                  <a:pt x="168" y="174"/>
                </a:lnTo>
                <a:lnTo>
                  <a:pt x="170" y="188"/>
                </a:lnTo>
                <a:lnTo>
                  <a:pt x="172" y="202"/>
                </a:lnTo>
                <a:lnTo>
                  <a:pt x="172" y="202"/>
                </a:lnTo>
                <a:lnTo>
                  <a:pt x="170" y="218"/>
                </a:lnTo>
                <a:lnTo>
                  <a:pt x="166" y="232"/>
                </a:lnTo>
                <a:lnTo>
                  <a:pt x="158" y="246"/>
                </a:lnTo>
                <a:lnTo>
                  <a:pt x="146" y="258"/>
                </a:lnTo>
                <a:lnTo>
                  <a:pt x="132" y="270"/>
                </a:lnTo>
                <a:lnTo>
                  <a:pt x="116" y="276"/>
                </a:lnTo>
                <a:lnTo>
                  <a:pt x="96" y="282"/>
                </a:lnTo>
                <a:lnTo>
                  <a:pt x="72" y="284"/>
                </a:lnTo>
                <a:lnTo>
                  <a:pt x="72" y="284"/>
                </a:lnTo>
                <a:lnTo>
                  <a:pt x="50" y="282"/>
                </a:lnTo>
                <a:lnTo>
                  <a:pt x="30" y="278"/>
                </a:lnTo>
                <a:lnTo>
                  <a:pt x="14" y="272"/>
                </a:lnTo>
                <a:lnTo>
                  <a:pt x="0" y="264"/>
                </a:lnTo>
                <a:lnTo>
                  <a:pt x="10" y="2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7" name="Freeform 126">
            <a:extLst>
              <a:ext uri="{FF2B5EF4-FFF2-40B4-BE49-F238E27FC236}">
                <a16:creationId xmlns:a16="http://schemas.microsoft.com/office/drawing/2014/main" id="{254C494E-20B3-DAF4-718C-488F25B34467}"/>
              </a:ext>
            </a:extLst>
          </p:cNvPr>
          <p:cNvSpPr>
            <a:spLocks/>
          </p:cNvSpPr>
          <p:nvPr/>
        </p:nvSpPr>
        <p:spPr bwMode="auto">
          <a:xfrm>
            <a:off x="12131874" y="2708505"/>
            <a:ext cx="136326" cy="377595"/>
          </a:xfrm>
          <a:custGeom>
            <a:avLst/>
            <a:gdLst>
              <a:gd name="T0" fmla="*/ 96 w 136"/>
              <a:gd name="T1" fmla="*/ 134 h 268"/>
              <a:gd name="T2" fmla="*/ 0 w 136"/>
              <a:gd name="T3" fmla="*/ 228 h 268"/>
              <a:gd name="T4" fmla="*/ 0 w 136"/>
              <a:gd name="T5" fmla="*/ 268 h 268"/>
              <a:gd name="T6" fmla="*/ 136 w 136"/>
              <a:gd name="T7" fmla="*/ 134 h 268"/>
              <a:gd name="T8" fmla="*/ 0 w 136"/>
              <a:gd name="T9" fmla="*/ 0 h 268"/>
              <a:gd name="T10" fmla="*/ 0 w 136"/>
              <a:gd name="T11" fmla="*/ 40 h 268"/>
              <a:gd name="T12" fmla="*/ 96 w 136"/>
              <a:gd name="T13" fmla="*/ 134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268">
                <a:moveTo>
                  <a:pt x="96" y="134"/>
                </a:moveTo>
                <a:lnTo>
                  <a:pt x="0" y="228"/>
                </a:lnTo>
                <a:lnTo>
                  <a:pt x="0" y="268"/>
                </a:lnTo>
                <a:lnTo>
                  <a:pt x="136" y="134"/>
                </a:lnTo>
                <a:lnTo>
                  <a:pt x="0" y="0"/>
                </a:lnTo>
                <a:lnTo>
                  <a:pt x="0" y="40"/>
                </a:lnTo>
                <a:lnTo>
                  <a:pt x="96" y="134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" name="Rectangle 127">
            <a:extLst>
              <a:ext uri="{FF2B5EF4-FFF2-40B4-BE49-F238E27FC236}">
                <a16:creationId xmlns:a16="http://schemas.microsoft.com/office/drawing/2014/main" id="{4D51F64A-C476-45B4-3DE8-222A3FF26A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31874" y="2877578"/>
            <a:ext cx="94226" cy="394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19" name="Rectangle 128">
            <a:extLst>
              <a:ext uri="{FF2B5EF4-FFF2-40B4-BE49-F238E27FC236}">
                <a16:creationId xmlns:a16="http://schemas.microsoft.com/office/drawing/2014/main" id="{18B2EAA5-6E1E-CF4E-A0BB-502169AEE3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09581" y="2877578"/>
            <a:ext cx="94226" cy="394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E44AAC5-031C-DD19-8151-4D3B2EF93670}"/>
              </a:ext>
            </a:extLst>
          </p:cNvPr>
          <p:cNvSpPr txBox="1"/>
          <p:nvPr/>
        </p:nvSpPr>
        <p:spPr>
          <a:xfrm>
            <a:off x="9016015" y="3314700"/>
            <a:ext cx="3023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/>
              <a:t>모델 </a:t>
            </a:r>
            <a:r>
              <a:rPr kumimoji="1" lang="ko-KR" altLang="en-US" sz="2400" b="1" dirty="0" err="1"/>
              <a:t>하이퍼파라미터</a:t>
            </a:r>
            <a:endParaRPr kumimoji="1" lang="ko-KR" altLang="en-US" sz="2400" b="1" dirty="0"/>
          </a:p>
        </p:txBody>
      </p:sp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4A4DAF37-1581-CA52-3E0A-6FAD4D3F5D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214973"/>
              </p:ext>
            </p:extLst>
          </p:nvPr>
        </p:nvGraphicFramePr>
        <p:xfrm>
          <a:off x="8839271" y="3850715"/>
          <a:ext cx="3491928" cy="4754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80493">
                  <a:extLst>
                    <a:ext uri="{9D8B030D-6E8A-4147-A177-3AD203B41FA5}">
                      <a16:colId xmlns:a16="http://schemas.microsoft.com/office/drawing/2014/main" val="4243854580"/>
                    </a:ext>
                  </a:extLst>
                </a:gridCol>
                <a:gridCol w="811435">
                  <a:extLst>
                    <a:ext uri="{9D8B030D-6E8A-4147-A177-3AD203B41FA5}">
                      <a16:colId xmlns:a16="http://schemas.microsoft.com/office/drawing/2014/main" val="514973662"/>
                    </a:ext>
                  </a:extLst>
                </a:gridCol>
              </a:tblGrid>
              <a:tr h="340395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>
                          <a:effectLst/>
                        </a:rPr>
                        <a:t>Decision Tree Classifier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0856939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ccp_alpha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39141559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class_weight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None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02265097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criterion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‘</a:t>
                      </a:r>
                      <a:r>
                        <a:rPr lang="en-US" altLang="ko-KR" dirty="0" err="1"/>
                        <a:t>gini</a:t>
                      </a:r>
                      <a:r>
                        <a:rPr lang="en-US" altLang="ko-KR" dirty="0"/>
                        <a:t>’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43848672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max_depth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None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62644604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max_features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None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50454381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max_leaf_nodes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None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42612724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min_impurity_decrease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94463611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min_samples_leaf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79733810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min_samples_split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55146434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min_weight_fraction_leaf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70970719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random_state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76017138"/>
                  </a:ext>
                </a:extLst>
              </a:tr>
              <a:tr h="34039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splitter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‘</a:t>
                      </a:r>
                      <a:r>
                        <a:rPr lang="en" altLang="ko-KR" dirty="0"/>
                        <a:t>best</a:t>
                      </a:r>
                      <a:r>
                        <a:rPr lang="en-US" altLang="ko-KR" dirty="0"/>
                        <a:t>’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944222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386014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FAFAE40-A0DA-9A4E-A606-BBEEA27C3862}"/>
              </a:ext>
            </a:extLst>
          </p:cNvPr>
          <p:cNvSpPr txBox="1"/>
          <p:nvPr/>
        </p:nvSpPr>
        <p:spPr>
          <a:xfrm>
            <a:off x="767142" y="9481323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873343" y="4174004"/>
            <a:ext cx="273940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0" b="1" dirty="0">
                <a:solidFill>
                  <a:srgbClr val="5F5F5F"/>
                </a:solidFill>
              </a:rPr>
              <a:t>NTT</a:t>
            </a:r>
            <a:endParaRPr lang="ko-KR" altLang="en-US" sz="12000" b="1" dirty="0">
              <a:solidFill>
                <a:srgbClr val="5F5F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598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64906"/>
              </p:ext>
            </p:extLst>
          </p:nvPr>
        </p:nvGraphicFramePr>
        <p:xfrm>
          <a:off x="4709163" y="2488870"/>
          <a:ext cx="5943603" cy="64646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9599">
                  <a:extLst>
                    <a:ext uri="{9D8B030D-6E8A-4147-A177-3AD203B41FA5}">
                      <a16:colId xmlns:a16="http://schemas.microsoft.com/office/drawing/2014/main" val="1014786247"/>
                    </a:ext>
                  </a:extLst>
                </a:gridCol>
                <a:gridCol w="1166001">
                  <a:extLst>
                    <a:ext uri="{9D8B030D-6E8A-4147-A177-3AD203B41FA5}">
                      <a16:colId xmlns:a16="http://schemas.microsoft.com/office/drawing/2014/main" val="1110888658"/>
                    </a:ext>
                  </a:extLst>
                </a:gridCol>
                <a:gridCol w="1166001">
                  <a:extLst>
                    <a:ext uri="{9D8B030D-6E8A-4147-A177-3AD203B41FA5}">
                      <a16:colId xmlns:a16="http://schemas.microsoft.com/office/drawing/2014/main" val="3614438700"/>
                    </a:ext>
                  </a:extLst>
                </a:gridCol>
                <a:gridCol w="1166001">
                  <a:extLst>
                    <a:ext uri="{9D8B030D-6E8A-4147-A177-3AD203B41FA5}">
                      <a16:colId xmlns:a16="http://schemas.microsoft.com/office/drawing/2014/main" val="1033041463"/>
                    </a:ext>
                  </a:extLst>
                </a:gridCol>
                <a:gridCol w="1166001">
                  <a:extLst>
                    <a:ext uri="{9D8B030D-6E8A-4147-A177-3AD203B41FA5}">
                      <a16:colId xmlns:a16="http://schemas.microsoft.com/office/drawing/2014/main" val="1009725957"/>
                    </a:ext>
                  </a:extLst>
                </a:gridCol>
              </a:tblGrid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컬럼명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타입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결측치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결측비율</a:t>
                      </a:r>
                      <a:r>
                        <a:rPr lang="en-US" altLang="ko-KR" dirty="0"/>
                        <a:t>(%)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nunique</a:t>
                      </a:r>
                      <a:r>
                        <a:rPr lang="ko-KR" altLang="en-US" dirty="0"/>
                        <a:t>값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867720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ticket_id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5904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823659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ticket_type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379288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strresnm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float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5105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99.9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375410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strresip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92334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strresname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8587122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strs_ip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791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531800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strs_port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2496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032738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strd_ip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985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55872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strd_port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2235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56445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strs_mac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34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85837"/>
                  </a:ext>
                </a:extLst>
              </a:tr>
            </a:tbl>
          </a:graphicData>
        </a:graphic>
      </p:graphicFrame>
      <p:graphicFrame>
        <p:nvGraphicFramePr>
          <p:cNvPr id="37" name="표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0282467"/>
              </p:ext>
            </p:extLst>
          </p:nvPr>
        </p:nvGraphicFramePr>
        <p:xfrm>
          <a:off x="10820399" y="2488210"/>
          <a:ext cx="6477001" cy="64626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30457">
                  <a:extLst>
                    <a:ext uri="{9D8B030D-6E8A-4147-A177-3AD203B41FA5}">
                      <a16:colId xmlns:a16="http://schemas.microsoft.com/office/drawing/2014/main" val="1014786247"/>
                    </a:ext>
                  </a:extLst>
                </a:gridCol>
                <a:gridCol w="1161636">
                  <a:extLst>
                    <a:ext uri="{9D8B030D-6E8A-4147-A177-3AD203B41FA5}">
                      <a16:colId xmlns:a16="http://schemas.microsoft.com/office/drawing/2014/main" val="3390577975"/>
                    </a:ext>
                  </a:extLst>
                </a:gridCol>
                <a:gridCol w="1161636">
                  <a:extLst>
                    <a:ext uri="{9D8B030D-6E8A-4147-A177-3AD203B41FA5}">
                      <a16:colId xmlns:a16="http://schemas.microsoft.com/office/drawing/2014/main" val="3614438700"/>
                    </a:ext>
                  </a:extLst>
                </a:gridCol>
                <a:gridCol w="1161636">
                  <a:extLst>
                    <a:ext uri="{9D8B030D-6E8A-4147-A177-3AD203B41FA5}">
                      <a16:colId xmlns:a16="http://schemas.microsoft.com/office/drawing/2014/main" val="1033041463"/>
                    </a:ext>
                  </a:extLst>
                </a:gridCol>
                <a:gridCol w="1161636">
                  <a:extLst>
                    <a:ext uri="{9D8B030D-6E8A-4147-A177-3AD203B41FA5}">
                      <a16:colId xmlns:a16="http://schemas.microsoft.com/office/drawing/2014/main" val="2151972118"/>
                    </a:ext>
                  </a:extLst>
                </a:gridCol>
              </a:tblGrid>
              <a:tr h="6538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컬럼명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/>
                        <a:t>데이터</a:t>
                      </a:r>
                      <a:endParaRPr lang="en-US" altLang="ko-KR"/>
                    </a:p>
                    <a:p>
                      <a:pPr algn="ctr" latinLnBrk="1"/>
                      <a:r>
                        <a:rPr lang="ko-KR" altLang="en-US"/>
                        <a:t>타입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결측치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결측비율</a:t>
                      </a:r>
                      <a:r>
                        <a:rPr lang="en-US" altLang="ko-KR" dirty="0"/>
                        <a:t>(%)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/>
                        <a:t>nunique</a:t>
                      </a:r>
                      <a:r>
                        <a:rPr lang="ko-KR" altLang="en-US"/>
                        <a:t>값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867720"/>
                  </a:ext>
                </a:extLst>
              </a:tr>
              <a:tr h="5307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/>
                        <a:t>Strd_mac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22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401451"/>
                  </a:ext>
                </a:extLst>
              </a:tr>
              <a:tr h="53078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strprotocol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79585"/>
                  </a:ext>
                </a:extLst>
              </a:tr>
              <a:tr h="52747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/>
                        <a:t>stripv4tos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823659"/>
                  </a:ext>
                </a:extLst>
              </a:tr>
              <a:tr h="52747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strchannel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14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85837"/>
                  </a:ext>
                </a:extLst>
              </a:tr>
              <a:tr h="52747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strsenderip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7598095"/>
                  </a:ext>
                </a:extLst>
              </a:tr>
              <a:tr h="52747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strin_interface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5105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99.9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33088"/>
                  </a:ext>
                </a:extLst>
              </a:tr>
              <a:tr h="52747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strout_interface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float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5106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2445838"/>
                  </a:ext>
                </a:extLst>
              </a:tr>
              <a:tr h="5274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Strbytes_col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1034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9715417"/>
                  </a:ext>
                </a:extLst>
              </a:tr>
              <a:tr h="52747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strcounts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481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499531"/>
                  </a:ext>
                </a:extLst>
              </a:tr>
              <a:tr h="52747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dateregdate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48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5947621"/>
                  </a:ext>
                </a:extLst>
              </a:tr>
              <a:tr h="52747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ai_accuracy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87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87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87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87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987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52695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3649570" y="484376"/>
            <a:ext cx="4018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OVERVIEW - NTT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grpSp>
        <p:nvGrpSpPr>
          <p:cNvPr id="18" name="그룹 1001"/>
          <p:cNvGrpSpPr/>
          <p:nvPr/>
        </p:nvGrpSpPr>
        <p:grpSpPr>
          <a:xfrm>
            <a:off x="978309" y="9091614"/>
            <a:ext cx="16633896" cy="14286"/>
            <a:chOff x="825909" y="2291567"/>
            <a:chExt cx="16633896" cy="14286"/>
          </a:xfrm>
        </p:grpSpPr>
        <p:pic>
          <p:nvPicPr>
            <p:cNvPr id="20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867292"/>
              </p:ext>
            </p:extLst>
          </p:nvPr>
        </p:nvGraphicFramePr>
        <p:xfrm>
          <a:off x="978309" y="1378925"/>
          <a:ext cx="458429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2891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07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개요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4D88763-99C3-9B1C-75ED-8EFB932071CD}"/>
              </a:ext>
            </a:extLst>
          </p:cNvPr>
          <p:cNvSpPr txBox="1"/>
          <p:nvPr/>
        </p:nvSpPr>
        <p:spPr>
          <a:xfrm>
            <a:off x="486445" y="4254207"/>
            <a:ext cx="4237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j-lt"/>
              </a:rPr>
              <a:t>Feature </a:t>
            </a:r>
            <a:r>
              <a:rPr lang="ko-KR" altLang="en-US" sz="2400" b="1" dirty="0">
                <a:latin typeface="+mj-lt"/>
              </a:rPr>
              <a:t>수</a:t>
            </a:r>
            <a:r>
              <a:rPr lang="en-US" altLang="ko-KR" sz="2400" b="1" dirty="0">
                <a:latin typeface="+mj-lt"/>
              </a:rPr>
              <a:t>(Column </a:t>
            </a:r>
            <a:r>
              <a:rPr lang="ko-KR" altLang="en-US" sz="2400" b="1" dirty="0">
                <a:latin typeface="+mj-lt"/>
              </a:rPr>
              <a:t>수</a:t>
            </a:r>
            <a:r>
              <a:rPr lang="en-US" altLang="ko-KR" sz="2400" b="1" dirty="0">
                <a:latin typeface="+mj-lt"/>
              </a:rPr>
              <a:t>):    21</a:t>
            </a:r>
            <a:r>
              <a:rPr lang="ko-KR" altLang="en-US" sz="2400" b="1" dirty="0">
                <a:latin typeface="+mj-lt"/>
              </a:rPr>
              <a:t>개</a:t>
            </a:r>
            <a:endParaRPr lang="en-US" altLang="ko-KR" sz="2400" b="1" dirty="0">
              <a:latin typeface="+mj-lt"/>
            </a:endParaRPr>
          </a:p>
          <a:p>
            <a:r>
              <a:rPr lang="ko-KR" altLang="en-US" sz="2400" b="1" dirty="0">
                <a:latin typeface="+mj-lt"/>
              </a:rPr>
              <a:t>데이터 개수</a:t>
            </a:r>
            <a:r>
              <a:rPr lang="en-US" altLang="ko-KR" sz="2400" b="1" dirty="0">
                <a:latin typeface="+mj-lt"/>
              </a:rPr>
              <a:t>(Row </a:t>
            </a:r>
            <a:r>
              <a:rPr lang="ko-KR" altLang="en-US" sz="2400" b="1" dirty="0">
                <a:latin typeface="+mj-lt"/>
              </a:rPr>
              <a:t>수</a:t>
            </a:r>
            <a:r>
              <a:rPr lang="en-US" altLang="ko-KR" sz="2400" b="1" dirty="0">
                <a:latin typeface="+mj-lt"/>
              </a:rPr>
              <a:t>)</a:t>
            </a:r>
            <a:r>
              <a:rPr lang="ko-KR" altLang="en-US" sz="2400" b="1" dirty="0">
                <a:latin typeface="+mj-lt"/>
              </a:rPr>
              <a:t> </a:t>
            </a:r>
            <a:r>
              <a:rPr lang="en-US" altLang="ko-KR" sz="2400" b="1" dirty="0">
                <a:latin typeface="+mj-lt"/>
              </a:rPr>
              <a:t>:  5106</a:t>
            </a:r>
            <a:r>
              <a:rPr lang="ko-KR" altLang="en-US" sz="2400" b="1" dirty="0">
                <a:latin typeface="+mj-lt"/>
              </a:rPr>
              <a:t>개</a:t>
            </a:r>
            <a:endParaRPr lang="en-US" altLang="ko-KR" sz="2400" b="1" dirty="0">
              <a:latin typeface="+mj-lt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CEF631F-F947-A692-85BB-F4D44F5E5426}"/>
              </a:ext>
            </a:extLst>
          </p:cNvPr>
          <p:cNvGrpSpPr/>
          <p:nvPr/>
        </p:nvGrpSpPr>
        <p:grpSpPr>
          <a:xfrm>
            <a:off x="15343632" y="9140904"/>
            <a:ext cx="2116173" cy="1107996"/>
            <a:chOff x="15343632" y="9310158"/>
            <a:chExt cx="2116173" cy="1107996"/>
          </a:xfrm>
        </p:grpSpPr>
        <p:sp>
          <p:nvSpPr>
            <p:cNvPr id="23" name="직사각형 22"/>
            <p:cNvSpPr/>
            <p:nvPr/>
          </p:nvSpPr>
          <p:spPr>
            <a:xfrm>
              <a:off x="15343632" y="9385954"/>
              <a:ext cx="239254" cy="228600"/>
            </a:xfrm>
            <a:prstGeom prst="rect">
              <a:avLst/>
            </a:prstGeom>
            <a:solidFill>
              <a:srgbClr val="05FCD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5662638" y="9310158"/>
              <a:ext cx="1797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</a:t>
              </a:r>
              <a:r>
                <a:rPr lang="ko-KR" altLang="en-US" b="1" dirty="0"/>
                <a:t>다수의 </a:t>
              </a:r>
              <a:r>
                <a:rPr lang="ko-KR" altLang="en-US" b="1" dirty="0" err="1"/>
                <a:t>결측치</a:t>
              </a:r>
              <a:endParaRPr lang="ko-KR" altLang="en-US" b="1" dirty="0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15343632" y="9755286"/>
              <a:ext cx="239254" cy="228600"/>
            </a:xfrm>
            <a:prstGeom prst="rect">
              <a:avLst/>
            </a:prstGeom>
            <a:solidFill>
              <a:srgbClr val="5987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5662638" y="9679490"/>
              <a:ext cx="12315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Target </a:t>
              </a:r>
              <a:r>
                <a:rPr lang="ko-KR" altLang="en-US" b="1" dirty="0"/>
                <a:t>값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67BB5EC-D68C-D2B0-C914-15EFD5693C87}"/>
                </a:ext>
              </a:extLst>
            </p:cNvPr>
            <p:cNvSpPr/>
            <p:nvPr/>
          </p:nvSpPr>
          <p:spPr>
            <a:xfrm>
              <a:off x="15343632" y="10124618"/>
              <a:ext cx="239254" cy="228600"/>
            </a:xfrm>
            <a:prstGeom prst="rect">
              <a:avLst/>
            </a:prstGeom>
            <a:solidFill>
              <a:srgbClr val="F6A8A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D4E761-5D75-2F4B-FE39-BE6D4CDF6458}"/>
                </a:ext>
              </a:extLst>
            </p:cNvPr>
            <p:cNvSpPr txBox="1"/>
            <p:nvPr/>
          </p:nvSpPr>
          <p:spPr>
            <a:xfrm>
              <a:off x="15658710" y="10048822"/>
              <a:ext cx="1401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</a:t>
              </a:r>
              <a:r>
                <a:rPr lang="ko-KR" altLang="en-US" b="1" dirty="0" err="1"/>
                <a:t>고유값</a:t>
              </a:r>
              <a:r>
                <a:rPr lang="ko-KR" altLang="en-US" b="1" dirty="0"/>
                <a:t> </a:t>
              </a:r>
              <a:r>
                <a:rPr lang="en-US" altLang="ko-KR" b="1" dirty="0"/>
                <a:t>1</a:t>
              </a:r>
              <a:r>
                <a:rPr lang="ko-KR" altLang="en-US" b="1" dirty="0"/>
                <a:t>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7203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3" name="TextBox 42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4550011" y="452858"/>
            <a:ext cx="29338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EDA –</a:t>
            </a:r>
            <a:r>
              <a:rPr lang="ko-KR" altLang="en-US" sz="3200" b="1" dirty="0">
                <a:solidFill>
                  <a:srgbClr val="5F5F5F"/>
                </a:solidFill>
              </a:rPr>
              <a:t> </a:t>
            </a:r>
            <a:r>
              <a:rPr lang="en-US" altLang="ko-KR" sz="3200" b="1" dirty="0">
                <a:solidFill>
                  <a:srgbClr val="5F5F5F"/>
                </a:solidFill>
              </a:rPr>
              <a:t>NTT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graphicFrame>
        <p:nvGraphicFramePr>
          <p:cNvPr id="41" name="표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139789"/>
              </p:ext>
            </p:extLst>
          </p:nvPr>
        </p:nvGraphicFramePr>
        <p:xfrm>
          <a:off x="838200" y="1378925"/>
          <a:ext cx="458600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8464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237537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08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ko-KR" altLang="en-US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EDA</a:t>
                      </a:r>
                      <a:endParaRPr lang="ko-KR" altLang="en-US" sz="44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pic>
        <p:nvPicPr>
          <p:cNvPr id="4" name="화면 기록 2023-11-13 오후 2.35.17.mov">
            <a:hlinkClick r:id="" action="ppaction://media"/>
            <a:extLst>
              <a:ext uri="{FF2B5EF4-FFF2-40B4-BE49-F238E27FC236}">
                <a16:creationId xmlns:a16="http://schemas.microsoft.com/office/drawing/2014/main" id="{4988F884-8D98-DA57-8006-F750154B6D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38600" y="2699601"/>
            <a:ext cx="9753600" cy="549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79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pic>
        <p:nvPicPr>
          <p:cNvPr id="34" name="Object 3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862764" y="6761240"/>
            <a:ext cx="1570193" cy="664936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796481"/>
              </p:ext>
            </p:extLst>
          </p:nvPr>
        </p:nvGraphicFramePr>
        <p:xfrm>
          <a:off x="8048667" y="2565592"/>
          <a:ext cx="7648533" cy="60069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24595">
                  <a:extLst>
                    <a:ext uri="{9D8B030D-6E8A-4147-A177-3AD203B41FA5}">
                      <a16:colId xmlns:a16="http://schemas.microsoft.com/office/drawing/2014/main" val="3996791552"/>
                    </a:ext>
                  </a:extLst>
                </a:gridCol>
                <a:gridCol w="3816974">
                  <a:extLst>
                    <a:ext uri="{9D8B030D-6E8A-4147-A177-3AD203B41FA5}">
                      <a16:colId xmlns:a16="http://schemas.microsoft.com/office/drawing/2014/main" val="3872160679"/>
                    </a:ext>
                  </a:extLst>
                </a:gridCol>
                <a:gridCol w="1706964">
                  <a:extLst>
                    <a:ext uri="{9D8B030D-6E8A-4147-A177-3AD203B41FA5}">
                      <a16:colId xmlns:a16="http://schemas.microsoft.com/office/drawing/2014/main" val="4012375858"/>
                    </a:ext>
                  </a:extLst>
                </a:gridCol>
              </a:tblGrid>
              <a:tr h="6671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컬럼명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P.Value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독립성 여부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59817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Ticket_id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0.4461864122465706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496421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Ticket_type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1.0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6260945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strresip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3.6583526014256788e-270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64216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strresname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3.6583526014256788e-270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168394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strs_ip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1.5973812833681765e-139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240416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strd_ip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2.6773996565107496e-123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0805702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strs_mac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3.483489377996286e-137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7624393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strd_mac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1.9412063432134064e-266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355358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strchannel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1.9286577616655264e-65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517772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strsenderip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3.6583526014256788e-270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566793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strin_interface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870378"/>
                  </a:ext>
                </a:extLst>
              </a:tr>
              <a:tr h="44498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dateregdate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독립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8017446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902103" y="4294824"/>
            <a:ext cx="3814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Target :  y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대한 독립성 검증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3639800" y="9269968"/>
            <a:ext cx="3728914" cy="369332"/>
            <a:chOff x="14997194" y="9260682"/>
            <a:chExt cx="3728914" cy="369332"/>
          </a:xfrm>
        </p:grpSpPr>
        <p:sp>
          <p:nvSpPr>
            <p:cNvPr id="20" name="직사각형 19"/>
            <p:cNvSpPr/>
            <p:nvPr/>
          </p:nvSpPr>
          <p:spPr>
            <a:xfrm>
              <a:off x="14997194" y="9336478"/>
              <a:ext cx="239254" cy="228600"/>
            </a:xfrm>
            <a:prstGeom prst="rect">
              <a:avLst/>
            </a:prstGeom>
            <a:solidFill>
              <a:srgbClr val="05FCD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5316200" y="9260682"/>
              <a:ext cx="34099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Y</a:t>
              </a:r>
              <a:r>
                <a:rPr lang="ko-KR" altLang="en-US" b="1" dirty="0"/>
                <a:t>와 독립성을 가지지 않는 컬럼</a:t>
              </a:r>
            </a:p>
          </p:txBody>
        </p:sp>
      </p:grp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93910"/>
              </p:ext>
            </p:extLst>
          </p:nvPr>
        </p:nvGraphicFramePr>
        <p:xfrm>
          <a:off x="838200" y="1378925"/>
          <a:ext cx="458600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8464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237537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09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ko-KR" altLang="en-US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CDA</a:t>
                      </a:r>
                      <a:endParaRPr lang="ko-KR" altLang="en-US" sz="44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3938974" y="5065822"/>
          <a:ext cx="3581400" cy="14344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90700">
                  <a:extLst>
                    <a:ext uri="{9D8B030D-6E8A-4147-A177-3AD203B41FA5}">
                      <a16:colId xmlns:a16="http://schemas.microsoft.com/office/drawing/2014/main" val="3420370764"/>
                    </a:ext>
                  </a:extLst>
                </a:gridCol>
                <a:gridCol w="1790700">
                  <a:extLst>
                    <a:ext uri="{9D8B030D-6E8A-4147-A177-3AD203B41FA5}">
                      <a16:colId xmlns:a16="http://schemas.microsoft.com/office/drawing/2014/main" val="260326459"/>
                    </a:ext>
                  </a:extLst>
                </a:gridCol>
              </a:tblGrid>
              <a:tr h="7172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P-value &lt; 0.05</a:t>
                      </a:r>
                      <a:endParaRPr lang="ko-KR" altLang="en-US" b="1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/>
                        <a:t>독립성을 띄지 않는다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5705383"/>
                  </a:ext>
                </a:extLst>
              </a:tr>
              <a:tr h="7172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P-value &gt;= 0.05</a:t>
                      </a:r>
                      <a:endParaRPr lang="ko-KR" altLang="en-US" b="1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독립성을 띈다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87896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61BAF7A-E269-B9A0-8169-1546BB072743}"/>
              </a:ext>
            </a:extLst>
          </p:cNvPr>
          <p:cNvSpPr txBox="1"/>
          <p:nvPr/>
        </p:nvSpPr>
        <p:spPr>
          <a:xfrm>
            <a:off x="633918" y="4820334"/>
            <a:ext cx="3163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b="1" dirty="0"/>
              <a:t>범주형 데이터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D1512B-FB59-0B97-8158-D7B1449E5BC4}"/>
              </a:ext>
            </a:extLst>
          </p:cNvPr>
          <p:cNvSpPr txBox="1"/>
          <p:nvPr/>
        </p:nvSpPr>
        <p:spPr>
          <a:xfrm>
            <a:off x="14550011" y="452858"/>
            <a:ext cx="29338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EDA –</a:t>
            </a:r>
            <a:r>
              <a:rPr lang="ko-KR" altLang="en-US" sz="3200" b="1" dirty="0">
                <a:solidFill>
                  <a:srgbClr val="5F5F5F"/>
                </a:solidFill>
              </a:rPr>
              <a:t> </a:t>
            </a:r>
            <a:r>
              <a:rPr lang="en-US" altLang="ko-KR" sz="3200" b="1" dirty="0">
                <a:solidFill>
                  <a:srgbClr val="5F5F5F"/>
                </a:solidFill>
              </a:rPr>
              <a:t>NTT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197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9167814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2233614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990600" y="1157249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dirty="0">
                <a:solidFill>
                  <a:srgbClr val="61616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67142" y="9481323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4249400" y="563792"/>
            <a:ext cx="36948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TABLE OF CONTENTS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3F8D23E-37F1-9DA3-45EF-6B9C032414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4462243"/>
              </p:ext>
            </p:extLst>
          </p:nvPr>
        </p:nvGraphicFramePr>
        <p:xfrm>
          <a:off x="767142" y="2400935"/>
          <a:ext cx="16885150" cy="646765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10472">
                  <a:extLst>
                    <a:ext uri="{9D8B030D-6E8A-4147-A177-3AD203B41FA5}">
                      <a16:colId xmlns:a16="http://schemas.microsoft.com/office/drawing/2014/main" val="2019914510"/>
                    </a:ext>
                  </a:extLst>
                </a:gridCol>
                <a:gridCol w="2610472">
                  <a:extLst>
                    <a:ext uri="{9D8B030D-6E8A-4147-A177-3AD203B41FA5}">
                      <a16:colId xmlns:a16="http://schemas.microsoft.com/office/drawing/2014/main" val="2850186498"/>
                    </a:ext>
                  </a:extLst>
                </a:gridCol>
                <a:gridCol w="1223968">
                  <a:extLst>
                    <a:ext uri="{9D8B030D-6E8A-4147-A177-3AD203B41FA5}">
                      <a16:colId xmlns:a16="http://schemas.microsoft.com/office/drawing/2014/main" val="4189619126"/>
                    </a:ext>
                  </a:extLst>
                </a:gridCol>
                <a:gridCol w="10440238">
                  <a:extLst>
                    <a:ext uri="{9D8B030D-6E8A-4147-A177-3AD203B41FA5}">
                      <a16:colId xmlns:a16="http://schemas.microsoft.com/office/drawing/2014/main" val="92275652"/>
                    </a:ext>
                  </a:extLst>
                </a:gridCol>
              </a:tblGrid>
              <a:tr h="121325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ATT</a:t>
                      </a:r>
                      <a:endParaRPr lang="ko-KR" altLang="en-US" sz="2800" b="1" dirty="0">
                        <a:solidFill>
                          <a:schemeClr val="tx1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데이터 개요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01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대회 개요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62966128"/>
                  </a:ext>
                </a:extLst>
              </a:tr>
              <a:tr h="10508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800" b="1" dirty="0">
                        <a:solidFill>
                          <a:schemeClr val="tx1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02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데이터 개요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2876658"/>
                  </a:ext>
                </a:extLst>
              </a:tr>
              <a:tr h="105088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800" b="1" dirty="0">
                        <a:solidFill>
                          <a:schemeClr val="tx1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데이터 </a:t>
                      </a:r>
                      <a:r>
                        <a:rPr lang="ko-KR" altLang="en-US" sz="2800" b="1" dirty="0" err="1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전처리</a:t>
                      </a:r>
                      <a:endParaRPr lang="ko-KR" altLang="en-US" sz="2800" b="1" dirty="0">
                        <a:solidFill>
                          <a:schemeClr val="tx1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03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데이터 </a:t>
                      </a:r>
                      <a:r>
                        <a:rPr lang="en-US" altLang="ko-KR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EDA</a:t>
                      </a:r>
                      <a:endParaRPr lang="ko-KR" altLang="en-US" sz="28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86255604"/>
                  </a:ext>
                </a:extLst>
              </a:tr>
              <a:tr h="10508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04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</a:t>
                      </a:r>
                      <a:r>
                        <a:rPr lang="ko-KR" altLang="en-US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데이터 </a:t>
                      </a:r>
                      <a:r>
                        <a:rPr lang="en-US" altLang="ko-KR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CDA </a:t>
                      </a:r>
                      <a:endParaRPr lang="ko-KR" altLang="en-US" sz="28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7587421"/>
                  </a:ext>
                </a:extLst>
              </a:tr>
              <a:tr h="10508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05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</a:t>
                      </a:r>
                      <a:r>
                        <a:rPr lang="ko-KR" altLang="en-US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데이터 </a:t>
                      </a:r>
                      <a:r>
                        <a:rPr lang="ko-KR" altLang="en-US" sz="28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전처리</a:t>
                      </a:r>
                      <a:endParaRPr lang="ko-KR" altLang="en-US" sz="28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1951241"/>
                  </a:ext>
                </a:extLst>
              </a:tr>
              <a:tr h="105088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800" b="1" dirty="0">
                        <a:solidFill>
                          <a:schemeClr val="tx1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모델링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06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</a:t>
                      </a:r>
                      <a:r>
                        <a:rPr lang="ko-KR" altLang="en-US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모델링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4945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7241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7" name="Object 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10" name="Object 9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0" name="TextBox 39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647489"/>
              </p:ext>
            </p:extLst>
          </p:nvPr>
        </p:nvGraphicFramePr>
        <p:xfrm>
          <a:off x="8536290" y="3567407"/>
          <a:ext cx="7506523" cy="38536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5147">
                  <a:extLst>
                    <a:ext uri="{9D8B030D-6E8A-4147-A177-3AD203B41FA5}">
                      <a16:colId xmlns:a16="http://schemas.microsoft.com/office/drawing/2014/main" val="3996791552"/>
                    </a:ext>
                  </a:extLst>
                </a:gridCol>
                <a:gridCol w="3746106">
                  <a:extLst>
                    <a:ext uri="{9D8B030D-6E8A-4147-A177-3AD203B41FA5}">
                      <a16:colId xmlns:a16="http://schemas.microsoft.com/office/drawing/2014/main" val="3872160679"/>
                    </a:ext>
                  </a:extLst>
                </a:gridCol>
                <a:gridCol w="1675270">
                  <a:extLst>
                    <a:ext uri="{9D8B030D-6E8A-4147-A177-3AD203B41FA5}">
                      <a16:colId xmlns:a16="http://schemas.microsoft.com/office/drawing/2014/main" val="4012375858"/>
                    </a:ext>
                  </a:extLst>
                </a:gridCol>
              </a:tblGrid>
              <a:tr h="5440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컬럼명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P.Value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여부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59817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Strs_port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4.5457524088463747e-26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6260945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Strd_port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1.0922831407810835e-24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64216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strprotocol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0.0022207917102954875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168394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stripv4tos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/>
                        <a:t>0.1794105067325901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X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240416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Strbytes_col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2.898934406166783e-100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0805702"/>
                  </a:ext>
                </a:extLst>
              </a:tr>
              <a:tr h="5515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strcounts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" altLang="ko-KR" dirty="0"/>
                        <a:t>5.008711805170854e-91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상관관계 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762439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938973" y="4398792"/>
            <a:ext cx="41355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Target :  y </a:t>
            </a:r>
            <a:r>
              <a:rPr lang="ko-KR" altLang="en-US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대한 상관관계 검증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3639800" y="9269968"/>
            <a:ext cx="3445183" cy="369332"/>
            <a:chOff x="14997194" y="9260682"/>
            <a:chExt cx="3445183" cy="369332"/>
          </a:xfrm>
        </p:grpSpPr>
        <p:sp>
          <p:nvSpPr>
            <p:cNvPr id="20" name="직사각형 19"/>
            <p:cNvSpPr/>
            <p:nvPr/>
          </p:nvSpPr>
          <p:spPr>
            <a:xfrm>
              <a:off x="14997194" y="9336478"/>
              <a:ext cx="239254" cy="228600"/>
            </a:xfrm>
            <a:prstGeom prst="rect">
              <a:avLst/>
            </a:prstGeom>
            <a:solidFill>
              <a:srgbClr val="05FCD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5316200" y="9260682"/>
              <a:ext cx="31261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Y</a:t>
              </a:r>
              <a:r>
                <a:rPr lang="ko-KR" altLang="en-US" b="1" dirty="0"/>
                <a:t>와 상관관계를 가지는 컬럼</a:t>
              </a:r>
            </a:p>
          </p:txBody>
        </p:sp>
      </p:grp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991709"/>
              </p:ext>
            </p:extLst>
          </p:nvPr>
        </p:nvGraphicFramePr>
        <p:xfrm>
          <a:off x="838200" y="1378925"/>
          <a:ext cx="458600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8464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237537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09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</a:t>
                      </a:r>
                      <a:r>
                        <a:rPr lang="ko-KR" altLang="en-US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44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CDA</a:t>
                      </a:r>
                      <a:endParaRPr lang="ko-KR" altLang="en-US" sz="44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3938973" y="5065822"/>
          <a:ext cx="3858490" cy="14344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29245">
                  <a:extLst>
                    <a:ext uri="{9D8B030D-6E8A-4147-A177-3AD203B41FA5}">
                      <a16:colId xmlns:a16="http://schemas.microsoft.com/office/drawing/2014/main" val="3420370764"/>
                    </a:ext>
                  </a:extLst>
                </a:gridCol>
                <a:gridCol w="1929245">
                  <a:extLst>
                    <a:ext uri="{9D8B030D-6E8A-4147-A177-3AD203B41FA5}">
                      <a16:colId xmlns:a16="http://schemas.microsoft.com/office/drawing/2014/main" val="260326459"/>
                    </a:ext>
                  </a:extLst>
                </a:gridCol>
              </a:tblGrid>
              <a:tr h="7172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P-value &lt; 0.05</a:t>
                      </a:r>
                      <a:endParaRPr lang="ko-KR" altLang="en-US" b="1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/>
                        <a:t>상관관계가 있다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5705383"/>
                  </a:ext>
                </a:extLst>
              </a:tr>
              <a:tr h="71721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P-value &gt;= 0.05</a:t>
                      </a:r>
                      <a:endParaRPr lang="ko-KR" altLang="en-US" b="1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상관관계가 없다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87896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61BAF7A-E269-B9A0-8169-1546BB072743}"/>
              </a:ext>
            </a:extLst>
          </p:cNvPr>
          <p:cNvSpPr txBox="1"/>
          <p:nvPr/>
        </p:nvSpPr>
        <p:spPr>
          <a:xfrm>
            <a:off x="633918" y="4820334"/>
            <a:ext cx="3163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b="1" dirty="0"/>
              <a:t>연속형 데이터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3FA89-CDBA-68CC-C53E-85C57839FC96}"/>
              </a:ext>
            </a:extLst>
          </p:cNvPr>
          <p:cNvSpPr txBox="1"/>
          <p:nvPr/>
        </p:nvSpPr>
        <p:spPr>
          <a:xfrm>
            <a:off x="14550011" y="452858"/>
            <a:ext cx="29338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EDA –</a:t>
            </a:r>
            <a:r>
              <a:rPr lang="ko-KR" altLang="en-US" sz="3200" b="1" dirty="0">
                <a:solidFill>
                  <a:srgbClr val="5F5F5F"/>
                </a:solidFill>
              </a:rPr>
              <a:t> </a:t>
            </a:r>
            <a:r>
              <a:rPr lang="en-US" altLang="ko-KR" sz="3200" b="1" dirty="0">
                <a:solidFill>
                  <a:srgbClr val="5F5F5F"/>
                </a:solidFill>
              </a:rPr>
              <a:t>NTT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1476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37" name="TextBox 36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2D3A937-B173-B401-182B-B34E197B7ABC}"/>
              </a:ext>
            </a:extLst>
          </p:cNvPr>
          <p:cNvGrpSpPr/>
          <p:nvPr/>
        </p:nvGrpSpPr>
        <p:grpSpPr>
          <a:xfrm>
            <a:off x="2946329" y="2517198"/>
            <a:ext cx="12908023" cy="6226716"/>
            <a:chOff x="638842" y="2517198"/>
            <a:chExt cx="12908023" cy="6226716"/>
          </a:xfrm>
        </p:grpSpPr>
        <p:sp>
          <p:nvSpPr>
            <p:cNvPr id="239" name="Rectangle 56">
              <a:extLst>
                <a:ext uri="{FF2B5EF4-FFF2-40B4-BE49-F238E27FC236}">
                  <a16:creationId xmlns:a16="http://schemas.microsoft.com/office/drawing/2014/main" id="{7E208C67-0F0C-4CD0-98C9-AA86948C5C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49451" y="2517198"/>
              <a:ext cx="2699783" cy="687560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0" name="Rectangle 57">
              <a:extLst>
                <a:ext uri="{FF2B5EF4-FFF2-40B4-BE49-F238E27FC236}">
                  <a16:creationId xmlns:a16="http://schemas.microsoft.com/office/drawing/2014/main" id="{F622B1C7-3FCC-42FD-A016-A53A29FFF3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3228" y="2517198"/>
              <a:ext cx="2698680" cy="687560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241" name="Rectangle 58">
              <a:extLst>
                <a:ext uri="{FF2B5EF4-FFF2-40B4-BE49-F238E27FC236}">
                  <a16:creationId xmlns:a16="http://schemas.microsoft.com/office/drawing/2014/main" id="{477DE79D-E49A-4B2A-9F26-94BCB18473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48185" y="2517198"/>
              <a:ext cx="2698680" cy="687560"/>
            </a:xfrm>
            <a:prstGeom prst="rect">
              <a:avLst/>
            </a:prstGeom>
            <a:solidFill>
              <a:srgbClr val="EF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3" name="Rectangle 60">
              <a:extLst>
                <a:ext uri="{FF2B5EF4-FFF2-40B4-BE49-F238E27FC236}">
                  <a16:creationId xmlns:a16="http://schemas.microsoft.com/office/drawing/2014/main" id="{B59159C6-5B79-4571-A4AF-86FBB6E62F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209" y="3204758"/>
              <a:ext cx="22048" cy="5507527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4" name="Rectangle 61">
              <a:extLst>
                <a:ext uri="{FF2B5EF4-FFF2-40B4-BE49-F238E27FC236}">
                  <a16:creationId xmlns:a16="http://schemas.microsoft.com/office/drawing/2014/main" id="{D5F4B00A-51B8-4958-827C-77368B9352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42" y="3204758"/>
              <a:ext cx="22048" cy="5507527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5" name="Rectangle 62">
              <a:extLst>
                <a:ext uri="{FF2B5EF4-FFF2-40B4-BE49-F238E27FC236}">
                  <a16:creationId xmlns:a16="http://schemas.microsoft.com/office/drawing/2014/main" id="{FE63016E-BFD3-4120-B2AE-6D6A32C263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867" y="8698195"/>
              <a:ext cx="12890383" cy="45719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6" name="Rectangle 63">
              <a:extLst>
                <a:ext uri="{FF2B5EF4-FFF2-40B4-BE49-F238E27FC236}">
                  <a16:creationId xmlns:a16="http://schemas.microsoft.com/office/drawing/2014/main" id="{0AD2B8A9-392F-4584-99AF-189052460E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8757" y="3204758"/>
              <a:ext cx="20946" cy="5507527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7" name="Rectangle 64">
              <a:extLst>
                <a:ext uri="{FF2B5EF4-FFF2-40B4-BE49-F238E27FC236}">
                  <a16:creationId xmlns:a16="http://schemas.microsoft.com/office/drawing/2014/main" id="{0AA6BB7F-9D7D-48DF-B537-D362296C8F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15997" y="3204758"/>
              <a:ext cx="24253" cy="5507527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3" name="Freeform 107">
              <a:extLst>
                <a:ext uri="{FF2B5EF4-FFF2-40B4-BE49-F238E27FC236}">
                  <a16:creationId xmlns:a16="http://schemas.microsoft.com/office/drawing/2014/main" id="{EDDC0CD8-1589-470C-83A0-2A4A885C8F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867" y="2517198"/>
              <a:ext cx="2093461" cy="687560"/>
            </a:xfrm>
            <a:custGeom>
              <a:avLst/>
              <a:gdLst>
                <a:gd name="T0" fmla="*/ 0 w 1899"/>
                <a:gd name="T1" fmla="*/ 0 h 488"/>
                <a:gd name="T2" fmla="*/ 0 w 1899"/>
                <a:gd name="T3" fmla="*/ 488 h 488"/>
                <a:gd name="T4" fmla="*/ 1899 w 1899"/>
                <a:gd name="T5" fmla="*/ 488 h 488"/>
                <a:gd name="T6" fmla="*/ 1617 w 1899"/>
                <a:gd name="T7" fmla="*/ 0 h 488"/>
                <a:gd name="T8" fmla="*/ 0 w 1899"/>
                <a:gd name="T9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9" h="488">
                  <a:moveTo>
                    <a:pt x="0" y="0"/>
                  </a:moveTo>
                  <a:lnTo>
                    <a:pt x="0" y="488"/>
                  </a:lnTo>
                  <a:lnTo>
                    <a:pt x="1899" y="488"/>
                  </a:lnTo>
                  <a:lnTo>
                    <a:pt x="1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87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4" name="Freeform 108">
              <a:extLst>
                <a:ext uri="{FF2B5EF4-FFF2-40B4-BE49-F238E27FC236}">
                  <a16:creationId xmlns:a16="http://schemas.microsoft.com/office/drawing/2014/main" id="{F671EA3A-E230-415D-939F-7B6A87E634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9233" y="2517198"/>
              <a:ext cx="2093461" cy="687560"/>
            </a:xfrm>
            <a:custGeom>
              <a:avLst/>
              <a:gdLst>
                <a:gd name="T0" fmla="*/ 0 w 1899"/>
                <a:gd name="T1" fmla="*/ 0 h 488"/>
                <a:gd name="T2" fmla="*/ 0 w 1899"/>
                <a:gd name="T3" fmla="*/ 488 h 488"/>
                <a:gd name="T4" fmla="*/ 1899 w 1899"/>
                <a:gd name="T5" fmla="*/ 488 h 488"/>
                <a:gd name="T6" fmla="*/ 1617 w 1899"/>
                <a:gd name="T7" fmla="*/ 0 h 488"/>
                <a:gd name="T8" fmla="*/ 0 w 1899"/>
                <a:gd name="T9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9" h="488">
                  <a:moveTo>
                    <a:pt x="0" y="0"/>
                  </a:moveTo>
                  <a:lnTo>
                    <a:pt x="0" y="488"/>
                  </a:lnTo>
                  <a:lnTo>
                    <a:pt x="1899" y="488"/>
                  </a:lnTo>
                  <a:lnTo>
                    <a:pt x="1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87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5" name="Freeform 109">
              <a:extLst>
                <a:ext uri="{FF2B5EF4-FFF2-40B4-BE49-F238E27FC236}">
                  <a16:creationId xmlns:a16="http://schemas.microsoft.com/office/drawing/2014/main" id="{9166061E-4D8F-4DAA-91B5-A0186A97A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8679" y="2517198"/>
              <a:ext cx="2093461" cy="687560"/>
            </a:xfrm>
            <a:custGeom>
              <a:avLst/>
              <a:gdLst>
                <a:gd name="T0" fmla="*/ 0 w 1899"/>
                <a:gd name="T1" fmla="*/ 0 h 488"/>
                <a:gd name="T2" fmla="*/ 0 w 1899"/>
                <a:gd name="T3" fmla="*/ 488 h 488"/>
                <a:gd name="T4" fmla="*/ 1899 w 1899"/>
                <a:gd name="T5" fmla="*/ 488 h 488"/>
                <a:gd name="T6" fmla="*/ 1616 w 1899"/>
                <a:gd name="T7" fmla="*/ 0 h 488"/>
                <a:gd name="T8" fmla="*/ 0 w 1899"/>
                <a:gd name="T9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9" h="488">
                  <a:moveTo>
                    <a:pt x="0" y="0"/>
                  </a:moveTo>
                  <a:lnTo>
                    <a:pt x="0" y="488"/>
                  </a:lnTo>
                  <a:lnTo>
                    <a:pt x="1899" y="488"/>
                  </a:lnTo>
                  <a:lnTo>
                    <a:pt x="16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87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7" name="Rectangle 111">
              <a:extLst>
                <a:ext uri="{FF2B5EF4-FFF2-40B4-BE49-F238E27FC236}">
                  <a16:creationId xmlns:a16="http://schemas.microsoft.com/office/drawing/2014/main" id="{E4083A7F-69BD-4400-823F-56763044DB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867" y="3190667"/>
              <a:ext cx="12826222" cy="45719"/>
            </a:xfrm>
            <a:prstGeom prst="rect">
              <a:avLst/>
            </a:prstGeom>
            <a:solidFill>
              <a:srgbClr val="808083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8" name="Freeform 112">
              <a:extLst>
                <a:ext uri="{FF2B5EF4-FFF2-40B4-BE49-F238E27FC236}">
                  <a16:creationId xmlns:a16="http://schemas.microsoft.com/office/drawing/2014/main" id="{12B726F6-5DCC-4087-B04A-A72B4BC9D8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6094" y="2677817"/>
              <a:ext cx="205047" cy="400137"/>
            </a:xfrm>
            <a:custGeom>
              <a:avLst/>
              <a:gdLst>
                <a:gd name="T0" fmla="*/ 186 w 186"/>
                <a:gd name="T1" fmla="*/ 138 h 284"/>
                <a:gd name="T2" fmla="*/ 180 w 186"/>
                <a:gd name="T3" fmla="*/ 200 h 284"/>
                <a:gd name="T4" fmla="*/ 162 w 186"/>
                <a:gd name="T5" fmla="*/ 246 h 284"/>
                <a:gd name="T6" fmla="*/ 148 w 186"/>
                <a:gd name="T7" fmla="*/ 262 h 284"/>
                <a:gd name="T8" fmla="*/ 132 w 186"/>
                <a:gd name="T9" fmla="*/ 274 h 284"/>
                <a:gd name="T10" fmla="*/ 112 w 186"/>
                <a:gd name="T11" fmla="*/ 282 h 284"/>
                <a:gd name="T12" fmla="*/ 92 w 186"/>
                <a:gd name="T13" fmla="*/ 284 h 284"/>
                <a:gd name="T14" fmla="*/ 82 w 186"/>
                <a:gd name="T15" fmla="*/ 282 h 284"/>
                <a:gd name="T16" fmla="*/ 62 w 186"/>
                <a:gd name="T17" fmla="*/ 278 h 284"/>
                <a:gd name="T18" fmla="*/ 46 w 186"/>
                <a:gd name="T19" fmla="*/ 270 h 284"/>
                <a:gd name="T20" fmla="*/ 26 w 186"/>
                <a:gd name="T21" fmla="*/ 248 h 284"/>
                <a:gd name="T22" fmla="*/ 6 w 186"/>
                <a:gd name="T23" fmla="*/ 202 h 284"/>
                <a:gd name="T24" fmla="*/ 0 w 186"/>
                <a:gd name="T25" fmla="*/ 142 h 284"/>
                <a:gd name="T26" fmla="*/ 2 w 186"/>
                <a:gd name="T27" fmla="*/ 110 h 284"/>
                <a:gd name="T28" fmla="*/ 16 w 186"/>
                <a:gd name="T29" fmla="*/ 56 h 284"/>
                <a:gd name="T30" fmla="*/ 40 w 186"/>
                <a:gd name="T31" fmla="*/ 20 h 284"/>
                <a:gd name="T32" fmla="*/ 58 w 186"/>
                <a:gd name="T33" fmla="*/ 8 h 284"/>
                <a:gd name="T34" fmla="*/ 76 w 186"/>
                <a:gd name="T35" fmla="*/ 2 h 284"/>
                <a:gd name="T36" fmla="*/ 96 w 186"/>
                <a:gd name="T37" fmla="*/ 0 h 284"/>
                <a:gd name="T38" fmla="*/ 106 w 186"/>
                <a:gd name="T39" fmla="*/ 0 h 284"/>
                <a:gd name="T40" fmla="*/ 126 w 186"/>
                <a:gd name="T41" fmla="*/ 4 h 284"/>
                <a:gd name="T42" fmla="*/ 142 w 186"/>
                <a:gd name="T43" fmla="*/ 14 h 284"/>
                <a:gd name="T44" fmla="*/ 162 w 186"/>
                <a:gd name="T45" fmla="*/ 36 h 284"/>
                <a:gd name="T46" fmla="*/ 180 w 186"/>
                <a:gd name="T47" fmla="*/ 80 h 284"/>
                <a:gd name="T48" fmla="*/ 186 w 186"/>
                <a:gd name="T49" fmla="*/ 138 h 284"/>
                <a:gd name="T50" fmla="*/ 38 w 186"/>
                <a:gd name="T51" fmla="*/ 142 h 284"/>
                <a:gd name="T52" fmla="*/ 38 w 186"/>
                <a:gd name="T53" fmla="*/ 168 h 284"/>
                <a:gd name="T54" fmla="*/ 46 w 186"/>
                <a:gd name="T55" fmla="*/ 210 h 284"/>
                <a:gd name="T56" fmla="*/ 60 w 186"/>
                <a:gd name="T57" fmla="*/ 238 h 284"/>
                <a:gd name="T58" fmla="*/ 82 w 186"/>
                <a:gd name="T59" fmla="*/ 252 h 284"/>
                <a:gd name="T60" fmla="*/ 94 w 186"/>
                <a:gd name="T61" fmla="*/ 254 h 284"/>
                <a:gd name="T62" fmla="*/ 118 w 186"/>
                <a:gd name="T63" fmla="*/ 246 h 284"/>
                <a:gd name="T64" fmla="*/ 136 w 186"/>
                <a:gd name="T65" fmla="*/ 224 h 284"/>
                <a:gd name="T66" fmla="*/ 146 w 186"/>
                <a:gd name="T67" fmla="*/ 188 h 284"/>
                <a:gd name="T68" fmla="*/ 148 w 186"/>
                <a:gd name="T69" fmla="*/ 140 h 284"/>
                <a:gd name="T70" fmla="*/ 148 w 186"/>
                <a:gd name="T71" fmla="*/ 116 h 284"/>
                <a:gd name="T72" fmla="*/ 142 w 186"/>
                <a:gd name="T73" fmla="*/ 76 h 284"/>
                <a:gd name="T74" fmla="*/ 128 w 186"/>
                <a:gd name="T75" fmla="*/ 46 h 284"/>
                <a:gd name="T76" fmla="*/ 106 w 186"/>
                <a:gd name="T77" fmla="*/ 30 h 284"/>
                <a:gd name="T78" fmla="*/ 94 w 186"/>
                <a:gd name="T79" fmla="*/ 28 h 284"/>
                <a:gd name="T80" fmla="*/ 72 w 186"/>
                <a:gd name="T81" fmla="*/ 36 h 284"/>
                <a:gd name="T82" fmla="*/ 54 w 186"/>
                <a:gd name="T83" fmla="*/ 58 h 284"/>
                <a:gd name="T84" fmla="*/ 42 w 186"/>
                <a:gd name="T85" fmla="*/ 94 h 284"/>
                <a:gd name="T86" fmla="*/ 38 w 186"/>
                <a:gd name="T87" fmla="*/ 14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6" h="284">
                  <a:moveTo>
                    <a:pt x="186" y="138"/>
                  </a:moveTo>
                  <a:lnTo>
                    <a:pt x="186" y="138"/>
                  </a:lnTo>
                  <a:lnTo>
                    <a:pt x="186" y="172"/>
                  </a:lnTo>
                  <a:lnTo>
                    <a:pt x="180" y="200"/>
                  </a:lnTo>
                  <a:lnTo>
                    <a:pt x="172" y="226"/>
                  </a:lnTo>
                  <a:lnTo>
                    <a:pt x="162" y="246"/>
                  </a:lnTo>
                  <a:lnTo>
                    <a:pt x="156" y="254"/>
                  </a:lnTo>
                  <a:lnTo>
                    <a:pt x="148" y="262"/>
                  </a:lnTo>
                  <a:lnTo>
                    <a:pt x="140" y="268"/>
                  </a:lnTo>
                  <a:lnTo>
                    <a:pt x="132" y="274"/>
                  </a:lnTo>
                  <a:lnTo>
                    <a:pt x="122" y="278"/>
                  </a:lnTo>
                  <a:lnTo>
                    <a:pt x="112" y="282"/>
                  </a:lnTo>
                  <a:lnTo>
                    <a:pt x="102" y="282"/>
                  </a:lnTo>
                  <a:lnTo>
                    <a:pt x="92" y="284"/>
                  </a:lnTo>
                  <a:lnTo>
                    <a:pt x="92" y="284"/>
                  </a:lnTo>
                  <a:lnTo>
                    <a:pt x="82" y="282"/>
                  </a:lnTo>
                  <a:lnTo>
                    <a:pt x="72" y="282"/>
                  </a:lnTo>
                  <a:lnTo>
                    <a:pt x="62" y="278"/>
                  </a:lnTo>
                  <a:lnTo>
                    <a:pt x="54" y="274"/>
                  </a:lnTo>
                  <a:lnTo>
                    <a:pt x="46" y="270"/>
                  </a:lnTo>
                  <a:lnTo>
                    <a:pt x="38" y="262"/>
                  </a:lnTo>
                  <a:lnTo>
                    <a:pt x="26" y="248"/>
                  </a:lnTo>
                  <a:lnTo>
                    <a:pt x="16" y="228"/>
                  </a:lnTo>
                  <a:lnTo>
                    <a:pt x="6" y="202"/>
                  </a:lnTo>
                  <a:lnTo>
                    <a:pt x="2" y="174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2" y="110"/>
                  </a:lnTo>
                  <a:lnTo>
                    <a:pt x="8" y="82"/>
                  </a:lnTo>
                  <a:lnTo>
                    <a:pt x="16" y="56"/>
                  </a:lnTo>
                  <a:lnTo>
                    <a:pt x="26" y="36"/>
                  </a:lnTo>
                  <a:lnTo>
                    <a:pt x="40" y="20"/>
                  </a:lnTo>
                  <a:lnTo>
                    <a:pt x="48" y="14"/>
                  </a:lnTo>
                  <a:lnTo>
                    <a:pt x="58" y="8"/>
                  </a:lnTo>
                  <a:lnTo>
                    <a:pt x="66" y="4"/>
                  </a:lnTo>
                  <a:lnTo>
                    <a:pt x="76" y="2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106" y="0"/>
                  </a:lnTo>
                  <a:lnTo>
                    <a:pt x="116" y="2"/>
                  </a:lnTo>
                  <a:lnTo>
                    <a:pt x="126" y="4"/>
                  </a:lnTo>
                  <a:lnTo>
                    <a:pt x="134" y="10"/>
                  </a:lnTo>
                  <a:lnTo>
                    <a:pt x="142" y="14"/>
                  </a:lnTo>
                  <a:lnTo>
                    <a:pt x="150" y="20"/>
                  </a:lnTo>
                  <a:lnTo>
                    <a:pt x="162" y="36"/>
                  </a:lnTo>
                  <a:lnTo>
                    <a:pt x="174" y="56"/>
                  </a:lnTo>
                  <a:lnTo>
                    <a:pt x="180" y="80"/>
                  </a:lnTo>
                  <a:lnTo>
                    <a:pt x="186" y="108"/>
                  </a:lnTo>
                  <a:lnTo>
                    <a:pt x="186" y="138"/>
                  </a:lnTo>
                  <a:lnTo>
                    <a:pt x="186" y="138"/>
                  </a:lnTo>
                  <a:close/>
                  <a:moveTo>
                    <a:pt x="38" y="142"/>
                  </a:moveTo>
                  <a:lnTo>
                    <a:pt x="38" y="142"/>
                  </a:lnTo>
                  <a:lnTo>
                    <a:pt x="38" y="168"/>
                  </a:lnTo>
                  <a:lnTo>
                    <a:pt x="42" y="190"/>
                  </a:lnTo>
                  <a:lnTo>
                    <a:pt x="46" y="210"/>
                  </a:lnTo>
                  <a:lnTo>
                    <a:pt x="52" y="226"/>
                  </a:lnTo>
                  <a:lnTo>
                    <a:pt x="60" y="238"/>
                  </a:lnTo>
                  <a:lnTo>
                    <a:pt x="70" y="248"/>
                  </a:lnTo>
                  <a:lnTo>
                    <a:pt x="82" y="252"/>
                  </a:lnTo>
                  <a:lnTo>
                    <a:pt x="94" y="254"/>
                  </a:lnTo>
                  <a:lnTo>
                    <a:pt x="94" y="254"/>
                  </a:lnTo>
                  <a:lnTo>
                    <a:pt x="106" y="252"/>
                  </a:lnTo>
                  <a:lnTo>
                    <a:pt x="118" y="246"/>
                  </a:lnTo>
                  <a:lnTo>
                    <a:pt x="128" y="238"/>
                  </a:lnTo>
                  <a:lnTo>
                    <a:pt x="136" y="224"/>
                  </a:lnTo>
                  <a:lnTo>
                    <a:pt x="142" y="208"/>
                  </a:lnTo>
                  <a:lnTo>
                    <a:pt x="146" y="188"/>
                  </a:lnTo>
                  <a:lnTo>
                    <a:pt x="148" y="166"/>
                  </a:lnTo>
                  <a:lnTo>
                    <a:pt x="148" y="140"/>
                  </a:lnTo>
                  <a:lnTo>
                    <a:pt x="148" y="140"/>
                  </a:lnTo>
                  <a:lnTo>
                    <a:pt x="148" y="116"/>
                  </a:lnTo>
                  <a:lnTo>
                    <a:pt x="146" y="94"/>
                  </a:lnTo>
                  <a:lnTo>
                    <a:pt x="142" y="76"/>
                  </a:lnTo>
                  <a:lnTo>
                    <a:pt x="136" y="58"/>
                  </a:lnTo>
                  <a:lnTo>
                    <a:pt x="128" y="46"/>
                  </a:lnTo>
                  <a:lnTo>
                    <a:pt x="118" y="36"/>
                  </a:lnTo>
                  <a:lnTo>
                    <a:pt x="106" y="30"/>
                  </a:lnTo>
                  <a:lnTo>
                    <a:pt x="94" y="28"/>
                  </a:lnTo>
                  <a:lnTo>
                    <a:pt x="94" y="28"/>
                  </a:lnTo>
                  <a:lnTo>
                    <a:pt x="82" y="30"/>
                  </a:lnTo>
                  <a:lnTo>
                    <a:pt x="72" y="36"/>
                  </a:lnTo>
                  <a:lnTo>
                    <a:pt x="62" y="44"/>
                  </a:lnTo>
                  <a:lnTo>
                    <a:pt x="54" y="58"/>
                  </a:lnTo>
                  <a:lnTo>
                    <a:pt x="46" y="74"/>
                  </a:lnTo>
                  <a:lnTo>
                    <a:pt x="42" y="94"/>
                  </a:lnTo>
                  <a:lnTo>
                    <a:pt x="38" y="116"/>
                  </a:lnTo>
                  <a:lnTo>
                    <a:pt x="38" y="142"/>
                  </a:lnTo>
                  <a:lnTo>
                    <a:pt x="38" y="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9" name="Freeform 113">
              <a:extLst>
                <a:ext uri="{FF2B5EF4-FFF2-40B4-BE49-F238E27FC236}">
                  <a16:creationId xmlns:a16="http://schemas.microsoft.com/office/drawing/2014/main" id="{7299AACA-FB9E-4BEA-B8CD-C48FBC8DB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284" y="2683452"/>
              <a:ext cx="99217" cy="386048"/>
            </a:xfrm>
            <a:custGeom>
              <a:avLst/>
              <a:gdLst>
                <a:gd name="T0" fmla="*/ 56 w 90"/>
                <a:gd name="T1" fmla="*/ 34 h 274"/>
                <a:gd name="T2" fmla="*/ 54 w 90"/>
                <a:gd name="T3" fmla="*/ 34 h 274"/>
                <a:gd name="T4" fmla="*/ 6 w 90"/>
                <a:gd name="T5" fmla="*/ 60 h 274"/>
                <a:gd name="T6" fmla="*/ 0 w 90"/>
                <a:gd name="T7" fmla="*/ 32 h 274"/>
                <a:gd name="T8" fmla="*/ 60 w 90"/>
                <a:gd name="T9" fmla="*/ 0 h 274"/>
                <a:gd name="T10" fmla="*/ 90 w 90"/>
                <a:gd name="T11" fmla="*/ 0 h 274"/>
                <a:gd name="T12" fmla="*/ 90 w 90"/>
                <a:gd name="T13" fmla="*/ 274 h 274"/>
                <a:gd name="T14" fmla="*/ 56 w 90"/>
                <a:gd name="T15" fmla="*/ 274 h 274"/>
                <a:gd name="T16" fmla="*/ 56 w 90"/>
                <a:gd name="T17" fmla="*/ 3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274">
                  <a:moveTo>
                    <a:pt x="56" y="34"/>
                  </a:moveTo>
                  <a:lnTo>
                    <a:pt x="54" y="34"/>
                  </a:lnTo>
                  <a:lnTo>
                    <a:pt x="6" y="60"/>
                  </a:lnTo>
                  <a:lnTo>
                    <a:pt x="0" y="32"/>
                  </a:lnTo>
                  <a:lnTo>
                    <a:pt x="60" y="0"/>
                  </a:lnTo>
                  <a:lnTo>
                    <a:pt x="90" y="0"/>
                  </a:lnTo>
                  <a:lnTo>
                    <a:pt x="90" y="274"/>
                  </a:lnTo>
                  <a:lnTo>
                    <a:pt x="56" y="274"/>
                  </a:lnTo>
                  <a:lnTo>
                    <a:pt x="56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0" name="Freeform 114">
              <a:extLst>
                <a:ext uri="{FF2B5EF4-FFF2-40B4-BE49-F238E27FC236}">
                  <a16:creationId xmlns:a16="http://schemas.microsoft.com/office/drawing/2014/main" id="{E56B1CBE-52D8-40C4-BA93-D3432FDA6D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38846" y="2677817"/>
              <a:ext cx="207252" cy="400137"/>
            </a:xfrm>
            <a:custGeom>
              <a:avLst/>
              <a:gdLst>
                <a:gd name="T0" fmla="*/ 188 w 188"/>
                <a:gd name="T1" fmla="*/ 138 h 284"/>
                <a:gd name="T2" fmla="*/ 180 w 188"/>
                <a:gd name="T3" fmla="*/ 200 h 284"/>
                <a:gd name="T4" fmla="*/ 162 w 188"/>
                <a:gd name="T5" fmla="*/ 246 h 284"/>
                <a:gd name="T6" fmla="*/ 148 w 188"/>
                <a:gd name="T7" fmla="*/ 262 h 284"/>
                <a:gd name="T8" fmla="*/ 132 w 188"/>
                <a:gd name="T9" fmla="*/ 274 h 284"/>
                <a:gd name="T10" fmla="*/ 114 w 188"/>
                <a:gd name="T11" fmla="*/ 282 h 284"/>
                <a:gd name="T12" fmla="*/ 92 w 188"/>
                <a:gd name="T13" fmla="*/ 284 h 284"/>
                <a:gd name="T14" fmla="*/ 82 w 188"/>
                <a:gd name="T15" fmla="*/ 282 h 284"/>
                <a:gd name="T16" fmla="*/ 64 w 188"/>
                <a:gd name="T17" fmla="*/ 278 h 284"/>
                <a:gd name="T18" fmla="*/ 46 w 188"/>
                <a:gd name="T19" fmla="*/ 270 h 284"/>
                <a:gd name="T20" fmla="*/ 26 w 188"/>
                <a:gd name="T21" fmla="*/ 248 h 284"/>
                <a:gd name="T22" fmla="*/ 8 w 188"/>
                <a:gd name="T23" fmla="*/ 202 h 284"/>
                <a:gd name="T24" fmla="*/ 0 w 188"/>
                <a:gd name="T25" fmla="*/ 142 h 284"/>
                <a:gd name="T26" fmla="*/ 2 w 188"/>
                <a:gd name="T27" fmla="*/ 110 h 284"/>
                <a:gd name="T28" fmla="*/ 16 w 188"/>
                <a:gd name="T29" fmla="*/ 56 h 284"/>
                <a:gd name="T30" fmla="*/ 42 w 188"/>
                <a:gd name="T31" fmla="*/ 20 h 284"/>
                <a:gd name="T32" fmla="*/ 58 w 188"/>
                <a:gd name="T33" fmla="*/ 8 h 284"/>
                <a:gd name="T34" fmla="*/ 76 w 188"/>
                <a:gd name="T35" fmla="*/ 2 h 284"/>
                <a:gd name="T36" fmla="*/ 96 w 188"/>
                <a:gd name="T37" fmla="*/ 0 h 284"/>
                <a:gd name="T38" fmla="*/ 106 w 188"/>
                <a:gd name="T39" fmla="*/ 0 h 284"/>
                <a:gd name="T40" fmla="*/ 126 w 188"/>
                <a:gd name="T41" fmla="*/ 4 h 284"/>
                <a:gd name="T42" fmla="*/ 142 w 188"/>
                <a:gd name="T43" fmla="*/ 14 h 284"/>
                <a:gd name="T44" fmla="*/ 164 w 188"/>
                <a:gd name="T45" fmla="*/ 36 h 284"/>
                <a:gd name="T46" fmla="*/ 180 w 188"/>
                <a:gd name="T47" fmla="*/ 80 h 284"/>
                <a:gd name="T48" fmla="*/ 188 w 188"/>
                <a:gd name="T49" fmla="*/ 138 h 284"/>
                <a:gd name="T50" fmla="*/ 38 w 188"/>
                <a:gd name="T51" fmla="*/ 142 h 284"/>
                <a:gd name="T52" fmla="*/ 38 w 188"/>
                <a:gd name="T53" fmla="*/ 168 h 284"/>
                <a:gd name="T54" fmla="*/ 46 w 188"/>
                <a:gd name="T55" fmla="*/ 210 h 284"/>
                <a:gd name="T56" fmla="*/ 62 w 188"/>
                <a:gd name="T57" fmla="*/ 238 h 284"/>
                <a:gd name="T58" fmla="*/ 82 w 188"/>
                <a:gd name="T59" fmla="*/ 252 h 284"/>
                <a:gd name="T60" fmla="*/ 94 w 188"/>
                <a:gd name="T61" fmla="*/ 254 h 284"/>
                <a:gd name="T62" fmla="*/ 118 w 188"/>
                <a:gd name="T63" fmla="*/ 246 h 284"/>
                <a:gd name="T64" fmla="*/ 136 w 188"/>
                <a:gd name="T65" fmla="*/ 224 h 284"/>
                <a:gd name="T66" fmla="*/ 146 w 188"/>
                <a:gd name="T67" fmla="*/ 188 h 284"/>
                <a:gd name="T68" fmla="*/ 150 w 188"/>
                <a:gd name="T69" fmla="*/ 140 h 284"/>
                <a:gd name="T70" fmla="*/ 148 w 188"/>
                <a:gd name="T71" fmla="*/ 116 h 284"/>
                <a:gd name="T72" fmla="*/ 142 w 188"/>
                <a:gd name="T73" fmla="*/ 76 h 284"/>
                <a:gd name="T74" fmla="*/ 128 w 188"/>
                <a:gd name="T75" fmla="*/ 46 h 284"/>
                <a:gd name="T76" fmla="*/ 108 w 188"/>
                <a:gd name="T77" fmla="*/ 30 h 284"/>
                <a:gd name="T78" fmla="*/ 94 w 188"/>
                <a:gd name="T79" fmla="*/ 28 h 284"/>
                <a:gd name="T80" fmla="*/ 72 w 188"/>
                <a:gd name="T81" fmla="*/ 36 h 284"/>
                <a:gd name="T82" fmla="*/ 54 w 188"/>
                <a:gd name="T83" fmla="*/ 58 h 284"/>
                <a:gd name="T84" fmla="*/ 42 w 188"/>
                <a:gd name="T85" fmla="*/ 94 h 284"/>
                <a:gd name="T86" fmla="*/ 38 w 188"/>
                <a:gd name="T87" fmla="*/ 14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8" h="284">
                  <a:moveTo>
                    <a:pt x="188" y="138"/>
                  </a:moveTo>
                  <a:lnTo>
                    <a:pt x="188" y="138"/>
                  </a:lnTo>
                  <a:lnTo>
                    <a:pt x="186" y="172"/>
                  </a:lnTo>
                  <a:lnTo>
                    <a:pt x="180" y="200"/>
                  </a:lnTo>
                  <a:lnTo>
                    <a:pt x="172" y="226"/>
                  </a:lnTo>
                  <a:lnTo>
                    <a:pt x="162" y="246"/>
                  </a:lnTo>
                  <a:lnTo>
                    <a:pt x="156" y="254"/>
                  </a:lnTo>
                  <a:lnTo>
                    <a:pt x="148" y="262"/>
                  </a:lnTo>
                  <a:lnTo>
                    <a:pt x="140" y="268"/>
                  </a:lnTo>
                  <a:lnTo>
                    <a:pt x="132" y="274"/>
                  </a:lnTo>
                  <a:lnTo>
                    <a:pt x="122" y="278"/>
                  </a:lnTo>
                  <a:lnTo>
                    <a:pt x="114" y="282"/>
                  </a:lnTo>
                  <a:lnTo>
                    <a:pt x="102" y="282"/>
                  </a:lnTo>
                  <a:lnTo>
                    <a:pt x="92" y="284"/>
                  </a:lnTo>
                  <a:lnTo>
                    <a:pt x="92" y="284"/>
                  </a:lnTo>
                  <a:lnTo>
                    <a:pt x="82" y="282"/>
                  </a:lnTo>
                  <a:lnTo>
                    <a:pt x="72" y="282"/>
                  </a:lnTo>
                  <a:lnTo>
                    <a:pt x="64" y="278"/>
                  </a:lnTo>
                  <a:lnTo>
                    <a:pt x="54" y="274"/>
                  </a:lnTo>
                  <a:lnTo>
                    <a:pt x="46" y="270"/>
                  </a:lnTo>
                  <a:lnTo>
                    <a:pt x="40" y="262"/>
                  </a:lnTo>
                  <a:lnTo>
                    <a:pt x="26" y="248"/>
                  </a:lnTo>
                  <a:lnTo>
                    <a:pt x="16" y="228"/>
                  </a:lnTo>
                  <a:lnTo>
                    <a:pt x="8" y="202"/>
                  </a:lnTo>
                  <a:lnTo>
                    <a:pt x="2" y="174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2" y="110"/>
                  </a:lnTo>
                  <a:lnTo>
                    <a:pt x="8" y="82"/>
                  </a:lnTo>
                  <a:lnTo>
                    <a:pt x="16" y="56"/>
                  </a:lnTo>
                  <a:lnTo>
                    <a:pt x="28" y="36"/>
                  </a:lnTo>
                  <a:lnTo>
                    <a:pt x="42" y="20"/>
                  </a:lnTo>
                  <a:lnTo>
                    <a:pt x="50" y="14"/>
                  </a:lnTo>
                  <a:lnTo>
                    <a:pt x="58" y="8"/>
                  </a:lnTo>
                  <a:lnTo>
                    <a:pt x="66" y="4"/>
                  </a:lnTo>
                  <a:lnTo>
                    <a:pt x="76" y="2"/>
                  </a:lnTo>
                  <a:lnTo>
                    <a:pt x="8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106" y="0"/>
                  </a:lnTo>
                  <a:lnTo>
                    <a:pt x="116" y="2"/>
                  </a:lnTo>
                  <a:lnTo>
                    <a:pt x="126" y="4"/>
                  </a:lnTo>
                  <a:lnTo>
                    <a:pt x="134" y="10"/>
                  </a:lnTo>
                  <a:lnTo>
                    <a:pt x="142" y="14"/>
                  </a:lnTo>
                  <a:lnTo>
                    <a:pt x="150" y="20"/>
                  </a:lnTo>
                  <a:lnTo>
                    <a:pt x="164" y="36"/>
                  </a:lnTo>
                  <a:lnTo>
                    <a:pt x="174" y="56"/>
                  </a:lnTo>
                  <a:lnTo>
                    <a:pt x="180" y="80"/>
                  </a:lnTo>
                  <a:lnTo>
                    <a:pt x="186" y="108"/>
                  </a:lnTo>
                  <a:lnTo>
                    <a:pt x="188" y="138"/>
                  </a:lnTo>
                  <a:lnTo>
                    <a:pt x="188" y="138"/>
                  </a:lnTo>
                  <a:close/>
                  <a:moveTo>
                    <a:pt x="38" y="142"/>
                  </a:moveTo>
                  <a:lnTo>
                    <a:pt x="38" y="142"/>
                  </a:lnTo>
                  <a:lnTo>
                    <a:pt x="38" y="168"/>
                  </a:lnTo>
                  <a:lnTo>
                    <a:pt x="42" y="190"/>
                  </a:lnTo>
                  <a:lnTo>
                    <a:pt x="46" y="210"/>
                  </a:lnTo>
                  <a:lnTo>
                    <a:pt x="54" y="226"/>
                  </a:lnTo>
                  <a:lnTo>
                    <a:pt x="62" y="238"/>
                  </a:lnTo>
                  <a:lnTo>
                    <a:pt x="70" y="248"/>
                  </a:lnTo>
                  <a:lnTo>
                    <a:pt x="82" y="252"/>
                  </a:lnTo>
                  <a:lnTo>
                    <a:pt x="94" y="254"/>
                  </a:lnTo>
                  <a:lnTo>
                    <a:pt x="94" y="254"/>
                  </a:lnTo>
                  <a:lnTo>
                    <a:pt x="106" y="252"/>
                  </a:lnTo>
                  <a:lnTo>
                    <a:pt x="118" y="246"/>
                  </a:lnTo>
                  <a:lnTo>
                    <a:pt x="128" y="238"/>
                  </a:lnTo>
                  <a:lnTo>
                    <a:pt x="136" y="224"/>
                  </a:lnTo>
                  <a:lnTo>
                    <a:pt x="142" y="208"/>
                  </a:lnTo>
                  <a:lnTo>
                    <a:pt x="146" y="188"/>
                  </a:lnTo>
                  <a:lnTo>
                    <a:pt x="148" y="166"/>
                  </a:lnTo>
                  <a:lnTo>
                    <a:pt x="150" y="140"/>
                  </a:lnTo>
                  <a:lnTo>
                    <a:pt x="150" y="140"/>
                  </a:lnTo>
                  <a:lnTo>
                    <a:pt x="148" y="116"/>
                  </a:lnTo>
                  <a:lnTo>
                    <a:pt x="146" y="94"/>
                  </a:lnTo>
                  <a:lnTo>
                    <a:pt x="142" y="76"/>
                  </a:lnTo>
                  <a:lnTo>
                    <a:pt x="136" y="58"/>
                  </a:lnTo>
                  <a:lnTo>
                    <a:pt x="128" y="46"/>
                  </a:lnTo>
                  <a:lnTo>
                    <a:pt x="118" y="36"/>
                  </a:lnTo>
                  <a:lnTo>
                    <a:pt x="108" y="30"/>
                  </a:lnTo>
                  <a:lnTo>
                    <a:pt x="94" y="28"/>
                  </a:lnTo>
                  <a:lnTo>
                    <a:pt x="94" y="28"/>
                  </a:lnTo>
                  <a:lnTo>
                    <a:pt x="82" y="30"/>
                  </a:lnTo>
                  <a:lnTo>
                    <a:pt x="72" y="36"/>
                  </a:lnTo>
                  <a:lnTo>
                    <a:pt x="62" y="44"/>
                  </a:lnTo>
                  <a:lnTo>
                    <a:pt x="54" y="58"/>
                  </a:lnTo>
                  <a:lnTo>
                    <a:pt x="48" y="74"/>
                  </a:lnTo>
                  <a:lnTo>
                    <a:pt x="42" y="94"/>
                  </a:lnTo>
                  <a:lnTo>
                    <a:pt x="40" y="116"/>
                  </a:lnTo>
                  <a:lnTo>
                    <a:pt x="38" y="142"/>
                  </a:lnTo>
                  <a:lnTo>
                    <a:pt x="38" y="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1" name="Freeform 115">
              <a:extLst>
                <a:ext uri="{FF2B5EF4-FFF2-40B4-BE49-F238E27FC236}">
                  <a16:creationId xmlns:a16="http://schemas.microsoft.com/office/drawing/2014/main" id="{5772B25C-1EB8-481A-BE7C-EEBB87F77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1375" y="2677817"/>
              <a:ext cx="192921" cy="391684"/>
            </a:xfrm>
            <a:custGeom>
              <a:avLst/>
              <a:gdLst>
                <a:gd name="T0" fmla="*/ 0 w 175"/>
                <a:gd name="T1" fmla="*/ 278 h 278"/>
                <a:gd name="T2" fmla="*/ 0 w 175"/>
                <a:gd name="T3" fmla="*/ 256 h 278"/>
                <a:gd name="T4" fmla="*/ 30 w 175"/>
                <a:gd name="T5" fmla="*/ 228 h 278"/>
                <a:gd name="T6" fmla="*/ 30 w 175"/>
                <a:gd name="T7" fmla="*/ 228 h 278"/>
                <a:gd name="T8" fmla="*/ 76 w 175"/>
                <a:gd name="T9" fmla="*/ 184 h 278"/>
                <a:gd name="T10" fmla="*/ 94 w 175"/>
                <a:gd name="T11" fmla="*/ 164 h 278"/>
                <a:gd name="T12" fmla="*/ 108 w 175"/>
                <a:gd name="T13" fmla="*/ 146 h 278"/>
                <a:gd name="T14" fmla="*/ 117 w 175"/>
                <a:gd name="T15" fmla="*/ 130 h 278"/>
                <a:gd name="T16" fmla="*/ 125 w 175"/>
                <a:gd name="T17" fmla="*/ 114 h 278"/>
                <a:gd name="T18" fmla="*/ 129 w 175"/>
                <a:gd name="T19" fmla="*/ 100 h 278"/>
                <a:gd name="T20" fmla="*/ 131 w 175"/>
                <a:gd name="T21" fmla="*/ 84 h 278"/>
                <a:gd name="T22" fmla="*/ 131 w 175"/>
                <a:gd name="T23" fmla="*/ 84 h 278"/>
                <a:gd name="T24" fmla="*/ 131 w 175"/>
                <a:gd name="T25" fmla="*/ 74 h 278"/>
                <a:gd name="T26" fmla="*/ 129 w 175"/>
                <a:gd name="T27" fmla="*/ 64 h 278"/>
                <a:gd name="T28" fmla="*/ 125 w 175"/>
                <a:gd name="T29" fmla="*/ 54 h 278"/>
                <a:gd name="T30" fmla="*/ 119 w 175"/>
                <a:gd name="T31" fmla="*/ 46 h 278"/>
                <a:gd name="T32" fmla="*/ 113 w 175"/>
                <a:gd name="T33" fmla="*/ 40 h 278"/>
                <a:gd name="T34" fmla="*/ 104 w 175"/>
                <a:gd name="T35" fmla="*/ 34 h 278"/>
                <a:gd name="T36" fmla="*/ 92 w 175"/>
                <a:gd name="T37" fmla="*/ 32 h 278"/>
                <a:gd name="T38" fmla="*/ 78 w 175"/>
                <a:gd name="T39" fmla="*/ 30 h 278"/>
                <a:gd name="T40" fmla="*/ 78 w 175"/>
                <a:gd name="T41" fmla="*/ 30 h 278"/>
                <a:gd name="T42" fmla="*/ 60 w 175"/>
                <a:gd name="T43" fmla="*/ 32 h 278"/>
                <a:gd name="T44" fmla="*/ 44 w 175"/>
                <a:gd name="T45" fmla="*/ 38 h 278"/>
                <a:gd name="T46" fmla="*/ 30 w 175"/>
                <a:gd name="T47" fmla="*/ 46 h 278"/>
                <a:gd name="T48" fmla="*/ 20 w 175"/>
                <a:gd name="T49" fmla="*/ 54 h 278"/>
                <a:gd name="T50" fmla="*/ 8 w 175"/>
                <a:gd name="T51" fmla="*/ 28 h 278"/>
                <a:gd name="T52" fmla="*/ 8 w 175"/>
                <a:gd name="T53" fmla="*/ 28 h 278"/>
                <a:gd name="T54" fmla="*/ 24 w 175"/>
                <a:gd name="T55" fmla="*/ 16 h 278"/>
                <a:gd name="T56" fmla="*/ 42 w 175"/>
                <a:gd name="T57" fmla="*/ 8 h 278"/>
                <a:gd name="T58" fmla="*/ 62 w 175"/>
                <a:gd name="T59" fmla="*/ 2 h 278"/>
                <a:gd name="T60" fmla="*/ 86 w 175"/>
                <a:gd name="T61" fmla="*/ 0 h 278"/>
                <a:gd name="T62" fmla="*/ 86 w 175"/>
                <a:gd name="T63" fmla="*/ 0 h 278"/>
                <a:gd name="T64" fmla="*/ 106 w 175"/>
                <a:gd name="T65" fmla="*/ 2 h 278"/>
                <a:gd name="T66" fmla="*/ 123 w 175"/>
                <a:gd name="T67" fmla="*/ 6 h 278"/>
                <a:gd name="T68" fmla="*/ 137 w 175"/>
                <a:gd name="T69" fmla="*/ 14 h 278"/>
                <a:gd name="T70" fmla="*/ 149 w 175"/>
                <a:gd name="T71" fmla="*/ 24 h 278"/>
                <a:gd name="T72" fmla="*/ 157 w 175"/>
                <a:gd name="T73" fmla="*/ 36 h 278"/>
                <a:gd name="T74" fmla="*/ 163 w 175"/>
                <a:gd name="T75" fmla="*/ 50 h 278"/>
                <a:gd name="T76" fmla="*/ 167 w 175"/>
                <a:gd name="T77" fmla="*/ 64 h 278"/>
                <a:gd name="T78" fmla="*/ 169 w 175"/>
                <a:gd name="T79" fmla="*/ 80 h 278"/>
                <a:gd name="T80" fmla="*/ 169 w 175"/>
                <a:gd name="T81" fmla="*/ 80 h 278"/>
                <a:gd name="T82" fmla="*/ 167 w 175"/>
                <a:gd name="T83" fmla="*/ 98 h 278"/>
                <a:gd name="T84" fmla="*/ 161 w 175"/>
                <a:gd name="T85" fmla="*/ 116 h 278"/>
                <a:gd name="T86" fmla="*/ 153 w 175"/>
                <a:gd name="T87" fmla="*/ 134 h 278"/>
                <a:gd name="T88" fmla="*/ 143 w 175"/>
                <a:gd name="T89" fmla="*/ 152 h 278"/>
                <a:gd name="T90" fmla="*/ 129 w 175"/>
                <a:gd name="T91" fmla="*/ 170 h 278"/>
                <a:gd name="T92" fmla="*/ 113 w 175"/>
                <a:gd name="T93" fmla="*/ 188 h 278"/>
                <a:gd name="T94" fmla="*/ 74 w 175"/>
                <a:gd name="T95" fmla="*/ 226 h 278"/>
                <a:gd name="T96" fmla="*/ 54 w 175"/>
                <a:gd name="T97" fmla="*/ 248 h 278"/>
                <a:gd name="T98" fmla="*/ 54 w 175"/>
                <a:gd name="T99" fmla="*/ 248 h 278"/>
                <a:gd name="T100" fmla="*/ 175 w 175"/>
                <a:gd name="T101" fmla="*/ 248 h 278"/>
                <a:gd name="T102" fmla="*/ 175 w 175"/>
                <a:gd name="T103" fmla="*/ 278 h 278"/>
                <a:gd name="T104" fmla="*/ 0 w 175"/>
                <a:gd name="T105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5" h="278">
                  <a:moveTo>
                    <a:pt x="0" y="278"/>
                  </a:moveTo>
                  <a:lnTo>
                    <a:pt x="0" y="256"/>
                  </a:lnTo>
                  <a:lnTo>
                    <a:pt x="30" y="228"/>
                  </a:lnTo>
                  <a:lnTo>
                    <a:pt x="30" y="228"/>
                  </a:lnTo>
                  <a:lnTo>
                    <a:pt x="76" y="184"/>
                  </a:lnTo>
                  <a:lnTo>
                    <a:pt x="94" y="164"/>
                  </a:lnTo>
                  <a:lnTo>
                    <a:pt x="108" y="146"/>
                  </a:lnTo>
                  <a:lnTo>
                    <a:pt x="117" y="130"/>
                  </a:lnTo>
                  <a:lnTo>
                    <a:pt x="125" y="114"/>
                  </a:lnTo>
                  <a:lnTo>
                    <a:pt x="129" y="100"/>
                  </a:lnTo>
                  <a:lnTo>
                    <a:pt x="131" y="84"/>
                  </a:lnTo>
                  <a:lnTo>
                    <a:pt x="131" y="84"/>
                  </a:lnTo>
                  <a:lnTo>
                    <a:pt x="131" y="74"/>
                  </a:lnTo>
                  <a:lnTo>
                    <a:pt x="129" y="64"/>
                  </a:lnTo>
                  <a:lnTo>
                    <a:pt x="125" y="54"/>
                  </a:lnTo>
                  <a:lnTo>
                    <a:pt x="119" y="46"/>
                  </a:lnTo>
                  <a:lnTo>
                    <a:pt x="113" y="40"/>
                  </a:lnTo>
                  <a:lnTo>
                    <a:pt x="104" y="34"/>
                  </a:lnTo>
                  <a:lnTo>
                    <a:pt x="92" y="32"/>
                  </a:lnTo>
                  <a:lnTo>
                    <a:pt x="78" y="30"/>
                  </a:lnTo>
                  <a:lnTo>
                    <a:pt x="78" y="30"/>
                  </a:lnTo>
                  <a:lnTo>
                    <a:pt x="60" y="32"/>
                  </a:lnTo>
                  <a:lnTo>
                    <a:pt x="44" y="38"/>
                  </a:lnTo>
                  <a:lnTo>
                    <a:pt x="30" y="46"/>
                  </a:lnTo>
                  <a:lnTo>
                    <a:pt x="20" y="54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24" y="16"/>
                  </a:lnTo>
                  <a:lnTo>
                    <a:pt x="42" y="8"/>
                  </a:lnTo>
                  <a:lnTo>
                    <a:pt x="62" y="2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106" y="2"/>
                  </a:lnTo>
                  <a:lnTo>
                    <a:pt x="123" y="6"/>
                  </a:lnTo>
                  <a:lnTo>
                    <a:pt x="137" y="14"/>
                  </a:lnTo>
                  <a:lnTo>
                    <a:pt x="149" y="24"/>
                  </a:lnTo>
                  <a:lnTo>
                    <a:pt x="157" y="36"/>
                  </a:lnTo>
                  <a:lnTo>
                    <a:pt x="163" y="50"/>
                  </a:lnTo>
                  <a:lnTo>
                    <a:pt x="167" y="64"/>
                  </a:lnTo>
                  <a:lnTo>
                    <a:pt x="169" y="80"/>
                  </a:lnTo>
                  <a:lnTo>
                    <a:pt x="169" y="80"/>
                  </a:lnTo>
                  <a:lnTo>
                    <a:pt x="167" y="98"/>
                  </a:lnTo>
                  <a:lnTo>
                    <a:pt x="161" y="116"/>
                  </a:lnTo>
                  <a:lnTo>
                    <a:pt x="153" y="134"/>
                  </a:lnTo>
                  <a:lnTo>
                    <a:pt x="143" y="152"/>
                  </a:lnTo>
                  <a:lnTo>
                    <a:pt x="129" y="170"/>
                  </a:lnTo>
                  <a:lnTo>
                    <a:pt x="113" y="188"/>
                  </a:lnTo>
                  <a:lnTo>
                    <a:pt x="74" y="226"/>
                  </a:lnTo>
                  <a:lnTo>
                    <a:pt x="54" y="248"/>
                  </a:lnTo>
                  <a:lnTo>
                    <a:pt x="54" y="248"/>
                  </a:lnTo>
                  <a:lnTo>
                    <a:pt x="175" y="248"/>
                  </a:lnTo>
                  <a:lnTo>
                    <a:pt x="175" y="278"/>
                  </a:lnTo>
                  <a:lnTo>
                    <a:pt x="0" y="2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2" name="Freeform 116">
              <a:extLst>
                <a:ext uri="{FF2B5EF4-FFF2-40B4-BE49-F238E27FC236}">
                  <a16:creationId xmlns:a16="http://schemas.microsoft.com/office/drawing/2014/main" id="{739B122C-580C-489D-BF2D-E0FFF70270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87821" y="2677817"/>
              <a:ext cx="205047" cy="400137"/>
            </a:xfrm>
            <a:custGeom>
              <a:avLst/>
              <a:gdLst>
                <a:gd name="T0" fmla="*/ 186 w 186"/>
                <a:gd name="T1" fmla="*/ 138 h 284"/>
                <a:gd name="T2" fmla="*/ 180 w 186"/>
                <a:gd name="T3" fmla="*/ 200 h 284"/>
                <a:gd name="T4" fmla="*/ 160 w 186"/>
                <a:gd name="T5" fmla="*/ 246 h 284"/>
                <a:gd name="T6" fmla="*/ 148 w 186"/>
                <a:gd name="T7" fmla="*/ 262 h 284"/>
                <a:gd name="T8" fmla="*/ 132 w 186"/>
                <a:gd name="T9" fmla="*/ 274 h 284"/>
                <a:gd name="T10" fmla="*/ 112 w 186"/>
                <a:gd name="T11" fmla="*/ 282 h 284"/>
                <a:gd name="T12" fmla="*/ 90 w 186"/>
                <a:gd name="T13" fmla="*/ 284 h 284"/>
                <a:gd name="T14" fmla="*/ 80 w 186"/>
                <a:gd name="T15" fmla="*/ 282 h 284"/>
                <a:gd name="T16" fmla="*/ 62 w 186"/>
                <a:gd name="T17" fmla="*/ 278 h 284"/>
                <a:gd name="T18" fmla="*/ 46 w 186"/>
                <a:gd name="T19" fmla="*/ 270 h 284"/>
                <a:gd name="T20" fmla="*/ 26 w 186"/>
                <a:gd name="T21" fmla="*/ 248 h 284"/>
                <a:gd name="T22" fmla="*/ 6 w 186"/>
                <a:gd name="T23" fmla="*/ 202 h 284"/>
                <a:gd name="T24" fmla="*/ 0 w 186"/>
                <a:gd name="T25" fmla="*/ 142 h 284"/>
                <a:gd name="T26" fmla="*/ 2 w 186"/>
                <a:gd name="T27" fmla="*/ 110 h 284"/>
                <a:gd name="T28" fmla="*/ 14 w 186"/>
                <a:gd name="T29" fmla="*/ 56 h 284"/>
                <a:gd name="T30" fmla="*/ 40 w 186"/>
                <a:gd name="T31" fmla="*/ 20 h 284"/>
                <a:gd name="T32" fmla="*/ 56 w 186"/>
                <a:gd name="T33" fmla="*/ 8 h 284"/>
                <a:gd name="T34" fmla="*/ 76 w 186"/>
                <a:gd name="T35" fmla="*/ 2 h 284"/>
                <a:gd name="T36" fmla="*/ 96 w 186"/>
                <a:gd name="T37" fmla="*/ 0 h 284"/>
                <a:gd name="T38" fmla="*/ 106 w 186"/>
                <a:gd name="T39" fmla="*/ 0 h 284"/>
                <a:gd name="T40" fmla="*/ 124 w 186"/>
                <a:gd name="T41" fmla="*/ 4 h 284"/>
                <a:gd name="T42" fmla="*/ 142 w 186"/>
                <a:gd name="T43" fmla="*/ 14 h 284"/>
                <a:gd name="T44" fmla="*/ 162 w 186"/>
                <a:gd name="T45" fmla="*/ 36 h 284"/>
                <a:gd name="T46" fmla="*/ 180 w 186"/>
                <a:gd name="T47" fmla="*/ 80 h 284"/>
                <a:gd name="T48" fmla="*/ 186 w 186"/>
                <a:gd name="T49" fmla="*/ 138 h 284"/>
                <a:gd name="T50" fmla="*/ 36 w 186"/>
                <a:gd name="T51" fmla="*/ 142 h 284"/>
                <a:gd name="T52" fmla="*/ 38 w 186"/>
                <a:gd name="T53" fmla="*/ 168 h 284"/>
                <a:gd name="T54" fmla="*/ 46 w 186"/>
                <a:gd name="T55" fmla="*/ 210 h 284"/>
                <a:gd name="T56" fmla="*/ 60 w 186"/>
                <a:gd name="T57" fmla="*/ 238 h 284"/>
                <a:gd name="T58" fmla="*/ 80 w 186"/>
                <a:gd name="T59" fmla="*/ 252 h 284"/>
                <a:gd name="T60" fmla="*/ 92 w 186"/>
                <a:gd name="T61" fmla="*/ 254 h 284"/>
                <a:gd name="T62" fmla="*/ 118 w 186"/>
                <a:gd name="T63" fmla="*/ 246 h 284"/>
                <a:gd name="T64" fmla="*/ 134 w 186"/>
                <a:gd name="T65" fmla="*/ 224 h 284"/>
                <a:gd name="T66" fmla="*/ 144 w 186"/>
                <a:gd name="T67" fmla="*/ 188 h 284"/>
                <a:gd name="T68" fmla="*/ 148 w 186"/>
                <a:gd name="T69" fmla="*/ 140 h 284"/>
                <a:gd name="T70" fmla="*/ 148 w 186"/>
                <a:gd name="T71" fmla="*/ 116 h 284"/>
                <a:gd name="T72" fmla="*/ 142 w 186"/>
                <a:gd name="T73" fmla="*/ 76 h 284"/>
                <a:gd name="T74" fmla="*/ 128 w 186"/>
                <a:gd name="T75" fmla="*/ 46 h 284"/>
                <a:gd name="T76" fmla="*/ 106 w 186"/>
                <a:gd name="T77" fmla="*/ 30 h 284"/>
                <a:gd name="T78" fmla="*/ 92 w 186"/>
                <a:gd name="T79" fmla="*/ 28 h 284"/>
                <a:gd name="T80" fmla="*/ 70 w 186"/>
                <a:gd name="T81" fmla="*/ 36 h 284"/>
                <a:gd name="T82" fmla="*/ 52 w 186"/>
                <a:gd name="T83" fmla="*/ 58 h 284"/>
                <a:gd name="T84" fmla="*/ 42 w 186"/>
                <a:gd name="T85" fmla="*/ 94 h 284"/>
                <a:gd name="T86" fmla="*/ 36 w 186"/>
                <a:gd name="T87" fmla="*/ 142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6" h="284">
                  <a:moveTo>
                    <a:pt x="186" y="138"/>
                  </a:moveTo>
                  <a:lnTo>
                    <a:pt x="186" y="138"/>
                  </a:lnTo>
                  <a:lnTo>
                    <a:pt x="184" y="172"/>
                  </a:lnTo>
                  <a:lnTo>
                    <a:pt x="180" y="200"/>
                  </a:lnTo>
                  <a:lnTo>
                    <a:pt x="172" y="226"/>
                  </a:lnTo>
                  <a:lnTo>
                    <a:pt x="160" y="246"/>
                  </a:lnTo>
                  <a:lnTo>
                    <a:pt x="154" y="254"/>
                  </a:lnTo>
                  <a:lnTo>
                    <a:pt x="148" y="262"/>
                  </a:lnTo>
                  <a:lnTo>
                    <a:pt x="140" y="268"/>
                  </a:lnTo>
                  <a:lnTo>
                    <a:pt x="132" y="274"/>
                  </a:lnTo>
                  <a:lnTo>
                    <a:pt x="122" y="278"/>
                  </a:lnTo>
                  <a:lnTo>
                    <a:pt x="112" y="282"/>
                  </a:lnTo>
                  <a:lnTo>
                    <a:pt x="102" y="282"/>
                  </a:lnTo>
                  <a:lnTo>
                    <a:pt x="90" y="284"/>
                  </a:lnTo>
                  <a:lnTo>
                    <a:pt x="90" y="284"/>
                  </a:lnTo>
                  <a:lnTo>
                    <a:pt x="80" y="282"/>
                  </a:lnTo>
                  <a:lnTo>
                    <a:pt x="72" y="282"/>
                  </a:lnTo>
                  <a:lnTo>
                    <a:pt x="62" y="278"/>
                  </a:lnTo>
                  <a:lnTo>
                    <a:pt x="54" y="274"/>
                  </a:lnTo>
                  <a:lnTo>
                    <a:pt x="46" y="270"/>
                  </a:lnTo>
                  <a:lnTo>
                    <a:pt x="38" y="262"/>
                  </a:lnTo>
                  <a:lnTo>
                    <a:pt x="26" y="248"/>
                  </a:lnTo>
                  <a:lnTo>
                    <a:pt x="14" y="228"/>
                  </a:lnTo>
                  <a:lnTo>
                    <a:pt x="6" y="202"/>
                  </a:lnTo>
                  <a:lnTo>
                    <a:pt x="2" y="174"/>
                  </a:lnTo>
                  <a:lnTo>
                    <a:pt x="0" y="142"/>
                  </a:lnTo>
                  <a:lnTo>
                    <a:pt x="0" y="142"/>
                  </a:lnTo>
                  <a:lnTo>
                    <a:pt x="2" y="110"/>
                  </a:lnTo>
                  <a:lnTo>
                    <a:pt x="6" y="82"/>
                  </a:lnTo>
                  <a:lnTo>
                    <a:pt x="14" y="56"/>
                  </a:lnTo>
                  <a:lnTo>
                    <a:pt x="26" y="36"/>
                  </a:lnTo>
                  <a:lnTo>
                    <a:pt x="40" y="20"/>
                  </a:lnTo>
                  <a:lnTo>
                    <a:pt x="48" y="14"/>
                  </a:lnTo>
                  <a:lnTo>
                    <a:pt x="56" y="8"/>
                  </a:lnTo>
                  <a:lnTo>
                    <a:pt x="66" y="4"/>
                  </a:lnTo>
                  <a:lnTo>
                    <a:pt x="76" y="2"/>
                  </a:lnTo>
                  <a:lnTo>
                    <a:pt x="84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106" y="0"/>
                  </a:lnTo>
                  <a:lnTo>
                    <a:pt x="116" y="2"/>
                  </a:lnTo>
                  <a:lnTo>
                    <a:pt x="124" y="4"/>
                  </a:lnTo>
                  <a:lnTo>
                    <a:pt x="134" y="10"/>
                  </a:lnTo>
                  <a:lnTo>
                    <a:pt x="142" y="14"/>
                  </a:lnTo>
                  <a:lnTo>
                    <a:pt x="150" y="20"/>
                  </a:lnTo>
                  <a:lnTo>
                    <a:pt x="162" y="36"/>
                  </a:lnTo>
                  <a:lnTo>
                    <a:pt x="172" y="56"/>
                  </a:lnTo>
                  <a:lnTo>
                    <a:pt x="180" y="80"/>
                  </a:lnTo>
                  <a:lnTo>
                    <a:pt x="184" y="108"/>
                  </a:lnTo>
                  <a:lnTo>
                    <a:pt x="186" y="138"/>
                  </a:lnTo>
                  <a:lnTo>
                    <a:pt x="186" y="138"/>
                  </a:lnTo>
                  <a:close/>
                  <a:moveTo>
                    <a:pt x="36" y="142"/>
                  </a:moveTo>
                  <a:lnTo>
                    <a:pt x="36" y="142"/>
                  </a:lnTo>
                  <a:lnTo>
                    <a:pt x="38" y="168"/>
                  </a:lnTo>
                  <a:lnTo>
                    <a:pt x="40" y="190"/>
                  </a:lnTo>
                  <a:lnTo>
                    <a:pt x="46" y="210"/>
                  </a:lnTo>
                  <a:lnTo>
                    <a:pt x="52" y="226"/>
                  </a:lnTo>
                  <a:lnTo>
                    <a:pt x="60" y="238"/>
                  </a:lnTo>
                  <a:lnTo>
                    <a:pt x="70" y="248"/>
                  </a:lnTo>
                  <a:lnTo>
                    <a:pt x="80" y="252"/>
                  </a:lnTo>
                  <a:lnTo>
                    <a:pt x="92" y="254"/>
                  </a:lnTo>
                  <a:lnTo>
                    <a:pt x="92" y="254"/>
                  </a:lnTo>
                  <a:lnTo>
                    <a:pt x="106" y="252"/>
                  </a:lnTo>
                  <a:lnTo>
                    <a:pt x="118" y="246"/>
                  </a:lnTo>
                  <a:lnTo>
                    <a:pt x="126" y="238"/>
                  </a:lnTo>
                  <a:lnTo>
                    <a:pt x="134" y="224"/>
                  </a:lnTo>
                  <a:lnTo>
                    <a:pt x="140" y="208"/>
                  </a:lnTo>
                  <a:lnTo>
                    <a:pt x="144" y="188"/>
                  </a:lnTo>
                  <a:lnTo>
                    <a:pt x="148" y="166"/>
                  </a:lnTo>
                  <a:lnTo>
                    <a:pt x="148" y="140"/>
                  </a:lnTo>
                  <a:lnTo>
                    <a:pt x="148" y="140"/>
                  </a:lnTo>
                  <a:lnTo>
                    <a:pt x="148" y="116"/>
                  </a:lnTo>
                  <a:lnTo>
                    <a:pt x="146" y="94"/>
                  </a:lnTo>
                  <a:lnTo>
                    <a:pt x="142" y="76"/>
                  </a:lnTo>
                  <a:lnTo>
                    <a:pt x="136" y="58"/>
                  </a:lnTo>
                  <a:lnTo>
                    <a:pt x="128" y="46"/>
                  </a:lnTo>
                  <a:lnTo>
                    <a:pt x="118" y="36"/>
                  </a:lnTo>
                  <a:lnTo>
                    <a:pt x="106" y="30"/>
                  </a:lnTo>
                  <a:lnTo>
                    <a:pt x="92" y="28"/>
                  </a:lnTo>
                  <a:lnTo>
                    <a:pt x="92" y="28"/>
                  </a:lnTo>
                  <a:lnTo>
                    <a:pt x="82" y="30"/>
                  </a:lnTo>
                  <a:lnTo>
                    <a:pt x="70" y="36"/>
                  </a:lnTo>
                  <a:lnTo>
                    <a:pt x="60" y="44"/>
                  </a:lnTo>
                  <a:lnTo>
                    <a:pt x="52" y="58"/>
                  </a:lnTo>
                  <a:lnTo>
                    <a:pt x="46" y="74"/>
                  </a:lnTo>
                  <a:lnTo>
                    <a:pt x="42" y="94"/>
                  </a:lnTo>
                  <a:lnTo>
                    <a:pt x="38" y="116"/>
                  </a:lnTo>
                  <a:lnTo>
                    <a:pt x="36" y="142"/>
                  </a:lnTo>
                  <a:lnTo>
                    <a:pt x="36" y="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3" name="Freeform 117">
              <a:extLst>
                <a:ext uri="{FF2B5EF4-FFF2-40B4-BE49-F238E27FC236}">
                  <a16:creationId xmlns:a16="http://schemas.microsoft.com/office/drawing/2014/main" id="{08942C59-584D-44BE-A1D4-5B86D4B05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728145" y="2677817"/>
              <a:ext cx="189613" cy="400137"/>
            </a:xfrm>
            <a:custGeom>
              <a:avLst/>
              <a:gdLst>
                <a:gd name="T0" fmla="*/ 10 w 172"/>
                <a:gd name="T1" fmla="*/ 236 h 284"/>
                <a:gd name="T2" fmla="*/ 36 w 172"/>
                <a:gd name="T3" fmla="*/ 248 h 284"/>
                <a:gd name="T4" fmla="*/ 72 w 172"/>
                <a:gd name="T5" fmla="*/ 254 h 284"/>
                <a:gd name="T6" fmla="*/ 88 w 172"/>
                <a:gd name="T7" fmla="*/ 252 h 284"/>
                <a:gd name="T8" fmla="*/ 112 w 172"/>
                <a:gd name="T9" fmla="*/ 242 h 284"/>
                <a:gd name="T10" fmla="*/ 126 w 172"/>
                <a:gd name="T11" fmla="*/ 228 h 284"/>
                <a:gd name="T12" fmla="*/ 132 w 172"/>
                <a:gd name="T13" fmla="*/ 210 h 284"/>
                <a:gd name="T14" fmla="*/ 134 w 172"/>
                <a:gd name="T15" fmla="*/ 200 h 284"/>
                <a:gd name="T16" fmla="*/ 128 w 172"/>
                <a:gd name="T17" fmla="*/ 176 h 284"/>
                <a:gd name="T18" fmla="*/ 112 w 172"/>
                <a:gd name="T19" fmla="*/ 158 h 284"/>
                <a:gd name="T20" fmla="*/ 88 w 172"/>
                <a:gd name="T21" fmla="*/ 148 h 284"/>
                <a:gd name="T22" fmla="*/ 62 w 172"/>
                <a:gd name="T23" fmla="*/ 146 h 284"/>
                <a:gd name="T24" fmla="*/ 42 w 172"/>
                <a:gd name="T25" fmla="*/ 118 h 284"/>
                <a:gd name="T26" fmla="*/ 62 w 172"/>
                <a:gd name="T27" fmla="*/ 118 h 284"/>
                <a:gd name="T28" fmla="*/ 84 w 172"/>
                <a:gd name="T29" fmla="*/ 114 h 284"/>
                <a:gd name="T30" fmla="*/ 104 w 172"/>
                <a:gd name="T31" fmla="*/ 106 h 284"/>
                <a:gd name="T32" fmla="*/ 118 w 172"/>
                <a:gd name="T33" fmla="*/ 92 h 284"/>
                <a:gd name="T34" fmla="*/ 124 w 172"/>
                <a:gd name="T35" fmla="*/ 72 h 284"/>
                <a:gd name="T36" fmla="*/ 124 w 172"/>
                <a:gd name="T37" fmla="*/ 62 h 284"/>
                <a:gd name="T38" fmla="*/ 118 w 172"/>
                <a:gd name="T39" fmla="*/ 48 h 284"/>
                <a:gd name="T40" fmla="*/ 106 w 172"/>
                <a:gd name="T41" fmla="*/ 36 h 284"/>
                <a:gd name="T42" fmla="*/ 88 w 172"/>
                <a:gd name="T43" fmla="*/ 30 h 284"/>
                <a:gd name="T44" fmla="*/ 76 w 172"/>
                <a:gd name="T45" fmla="*/ 30 h 284"/>
                <a:gd name="T46" fmla="*/ 44 w 172"/>
                <a:gd name="T47" fmla="*/ 36 h 284"/>
                <a:gd name="T48" fmla="*/ 20 w 172"/>
                <a:gd name="T49" fmla="*/ 48 h 284"/>
                <a:gd name="T50" fmla="*/ 10 w 172"/>
                <a:gd name="T51" fmla="*/ 20 h 284"/>
                <a:gd name="T52" fmla="*/ 42 w 172"/>
                <a:gd name="T53" fmla="*/ 6 h 284"/>
                <a:gd name="T54" fmla="*/ 82 w 172"/>
                <a:gd name="T55" fmla="*/ 0 h 284"/>
                <a:gd name="T56" fmla="*/ 102 w 172"/>
                <a:gd name="T57" fmla="*/ 2 h 284"/>
                <a:gd name="T58" fmla="*/ 132 w 172"/>
                <a:gd name="T59" fmla="*/ 12 h 284"/>
                <a:gd name="T60" fmla="*/ 150 w 172"/>
                <a:gd name="T61" fmla="*/ 30 h 284"/>
                <a:gd name="T62" fmla="*/ 160 w 172"/>
                <a:gd name="T63" fmla="*/ 52 h 284"/>
                <a:gd name="T64" fmla="*/ 162 w 172"/>
                <a:gd name="T65" fmla="*/ 66 h 284"/>
                <a:gd name="T66" fmla="*/ 158 w 172"/>
                <a:gd name="T67" fmla="*/ 86 h 284"/>
                <a:gd name="T68" fmla="*/ 148 w 172"/>
                <a:gd name="T69" fmla="*/ 104 h 284"/>
                <a:gd name="T70" fmla="*/ 132 w 172"/>
                <a:gd name="T71" fmla="*/ 118 h 284"/>
                <a:gd name="T72" fmla="*/ 110 w 172"/>
                <a:gd name="T73" fmla="*/ 130 h 284"/>
                <a:gd name="T74" fmla="*/ 110 w 172"/>
                <a:gd name="T75" fmla="*/ 132 h 284"/>
                <a:gd name="T76" fmla="*/ 134 w 172"/>
                <a:gd name="T77" fmla="*/ 140 h 284"/>
                <a:gd name="T78" fmla="*/ 154 w 172"/>
                <a:gd name="T79" fmla="*/ 154 h 284"/>
                <a:gd name="T80" fmla="*/ 168 w 172"/>
                <a:gd name="T81" fmla="*/ 174 h 284"/>
                <a:gd name="T82" fmla="*/ 172 w 172"/>
                <a:gd name="T83" fmla="*/ 202 h 284"/>
                <a:gd name="T84" fmla="*/ 170 w 172"/>
                <a:gd name="T85" fmla="*/ 218 h 284"/>
                <a:gd name="T86" fmla="*/ 158 w 172"/>
                <a:gd name="T87" fmla="*/ 246 h 284"/>
                <a:gd name="T88" fmla="*/ 132 w 172"/>
                <a:gd name="T89" fmla="*/ 270 h 284"/>
                <a:gd name="T90" fmla="*/ 96 w 172"/>
                <a:gd name="T91" fmla="*/ 282 h 284"/>
                <a:gd name="T92" fmla="*/ 72 w 172"/>
                <a:gd name="T93" fmla="*/ 284 h 284"/>
                <a:gd name="T94" fmla="*/ 30 w 172"/>
                <a:gd name="T95" fmla="*/ 278 h 284"/>
                <a:gd name="T96" fmla="*/ 0 w 172"/>
                <a:gd name="T97" fmla="*/ 26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2" h="284">
                  <a:moveTo>
                    <a:pt x="10" y="236"/>
                  </a:moveTo>
                  <a:lnTo>
                    <a:pt x="10" y="236"/>
                  </a:lnTo>
                  <a:lnTo>
                    <a:pt x="20" y="242"/>
                  </a:lnTo>
                  <a:lnTo>
                    <a:pt x="36" y="248"/>
                  </a:lnTo>
                  <a:lnTo>
                    <a:pt x="52" y="252"/>
                  </a:lnTo>
                  <a:lnTo>
                    <a:pt x="72" y="254"/>
                  </a:lnTo>
                  <a:lnTo>
                    <a:pt x="72" y="254"/>
                  </a:lnTo>
                  <a:lnTo>
                    <a:pt x="88" y="252"/>
                  </a:lnTo>
                  <a:lnTo>
                    <a:pt x="102" y="248"/>
                  </a:lnTo>
                  <a:lnTo>
                    <a:pt x="112" y="242"/>
                  </a:lnTo>
                  <a:lnTo>
                    <a:pt x="120" y="236"/>
                  </a:lnTo>
                  <a:lnTo>
                    <a:pt x="126" y="228"/>
                  </a:lnTo>
                  <a:lnTo>
                    <a:pt x="130" y="218"/>
                  </a:lnTo>
                  <a:lnTo>
                    <a:pt x="132" y="210"/>
                  </a:lnTo>
                  <a:lnTo>
                    <a:pt x="134" y="200"/>
                  </a:lnTo>
                  <a:lnTo>
                    <a:pt x="134" y="200"/>
                  </a:lnTo>
                  <a:lnTo>
                    <a:pt x="132" y="186"/>
                  </a:lnTo>
                  <a:lnTo>
                    <a:pt x="128" y="176"/>
                  </a:lnTo>
                  <a:lnTo>
                    <a:pt x="120" y="166"/>
                  </a:lnTo>
                  <a:lnTo>
                    <a:pt x="112" y="158"/>
                  </a:lnTo>
                  <a:lnTo>
                    <a:pt x="100" y="152"/>
                  </a:lnTo>
                  <a:lnTo>
                    <a:pt x="88" y="148"/>
                  </a:lnTo>
                  <a:lnTo>
                    <a:pt x="76" y="146"/>
                  </a:lnTo>
                  <a:lnTo>
                    <a:pt x="62" y="146"/>
                  </a:lnTo>
                  <a:lnTo>
                    <a:pt x="42" y="146"/>
                  </a:lnTo>
                  <a:lnTo>
                    <a:pt x="42" y="118"/>
                  </a:lnTo>
                  <a:lnTo>
                    <a:pt x="62" y="118"/>
                  </a:lnTo>
                  <a:lnTo>
                    <a:pt x="62" y="118"/>
                  </a:lnTo>
                  <a:lnTo>
                    <a:pt x="74" y="116"/>
                  </a:lnTo>
                  <a:lnTo>
                    <a:pt x="84" y="114"/>
                  </a:lnTo>
                  <a:lnTo>
                    <a:pt x="94" y="112"/>
                  </a:lnTo>
                  <a:lnTo>
                    <a:pt x="104" y="106"/>
                  </a:lnTo>
                  <a:lnTo>
                    <a:pt x="112" y="100"/>
                  </a:lnTo>
                  <a:lnTo>
                    <a:pt x="118" y="92"/>
                  </a:lnTo>
                  <a:lnTo>
                    <a:pt x="122" y="82"/>
                  </a:lnTo>
                  <a:lnTo>
                    <a:pt x="124" y="72"/>
                  </a:lnTo>
                  <a:lnTo>
                    <a:pt x="124" y="72"/>
                  </a:lnTo>
                  <a:lnTo>
                    <a:pt x="124" y="62"/>
                  </a:lnTo>
                  <a:lnTo>
                    <a:pt x="122" y="56"/>
                  </a:lnTo>
                  <a:lnTo>
                    <a:pt x="118" y="48"/>
                  </a:lnTo>
                  <a:lnTo>
                    <a:pt x="112" y="42"/>
                  </a:lnTo>
                  <a:lnTo>
                    <a:pt x="106" y="36"/>
                  </a:lnTo>
                  <a:lnTo>
                    <a:pt x="98" y="32"/>
                  </a:lnTo>
                  <a:lnTo>
                    <a:pt x="88" y="30"/>
                  </a:lnTo>
                  <a:lnTo>
                    <a:pt x="76" y="30"/>
                  </a:lnTo>
                  <a:lnTo>
                    <a:pt x="76" y="30"/>
                  </a:lnTo>
                  <a:lnTo>
                    <a:pt x="60" y="32"/>
                  </a:lnTo>
                  <a:lnTo>
                    <a:pt x="44" y="36"/>
                  </a:lnTo>
                  <a:lnTo>
                    <a:pt x="32" y="42"/>
                  </a:lnTo>
                  <a:lnTo>
                    <a:pt x="20" y="48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24" y="12"/>
                  </a:lnTo>
                  <a:lnTo>
                    <a:pt x="42" y="6"/>
                  </a:lnTo>
                  <a:lnTo>
                    <a:pt x="62" y="2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102" y="2"/>
                  </a:lnTo>
                  <a:lnTo>
                    <a:pt x="118" y="6"/>
                  </a:lnTo>
                  <a:lnTo>
                    <a:pt x="132" y="12"/>
                  </a:lnTo>
                  <a:lnTo>
                    <a:pt x="142" y="20"/>
                  </a:lnTo>
                  <a:lnTo>
                    <a:pt x="150" y="30"/>
                  </a:lnTo>
                  <a:lnTo>
                    <a:pt x="156" y="40"/>
                  </a:lnTo>
                  <a:lnTo>
                    <a:pt x="160" y="52"/>
                  </a:lnTo>
                  <a:lnTo>
                    <a:pt x="162" y="66"/>
                  </a:lnTo>
                  <a:lnTo>
                    <a:pt x="162" y="66"/>
                  </a:lnTo>
                  <a:lnTo>
                    <a:pt x="160" y="76"/>
                  </a:lnTo>
                  <a:lnTo>
                    <a:pt x="158" y="86"/>
                  </a:lnTo>
                  <a:lnTo>
                    <a:pt x="154" y="96"/>
                  </a:lnTo>
                  <a:lnTo>
                    <a:pt x="148" y="104"/>
                  </a:lnTo>
                  <a:lnTo>
                    <a:pt x="142" y="112"/>
                  </a:lnTo>
                  <a:lnTo>
                    <a:pt x="132" y="118"/>
                  </a:lnTo>
                  <a:lnTo>
                    <a:pt x="122" y="126"/>
                  </a:lnTo>
                  <a:lnTo>
                    <a:pt x="110" y="130"/>
                  </a:lnTo>
                  <a:lnTo>
                    <a:pt x="110" y="132"/>
                  </a:lnTo>
                  <a:lnTo>
                    <a:pt x="110" y="132"/>
                  </a:lnTo>
                  <a:lnTo>
                    <a:pt x="124" y="134"/>
                  </a:lnTo>
                  <a:lnTo>
                    <a:pt x="134" y="140"/>
                  </a:lnTo>
                  <a:lnTo>
                    <a:pt x="144" y="146"/>
                  </a:lnTo>
                  <a:lnTo>
                    <a:pt x="154" y="154"/>
                  </a:lnTo>
                  <a:lnTo>
                    <a:pt x="162" y="164"/>
                  </a:lnTo>
                  <a:lnTo>
                    <a:pt x="168" y="174"/>
                  </a:lnTo>
                  <a:lnTo>
                    <a:pt x="170" y="188"/>
                  </a:lnTo>
                  <a:lnTo>
                    <a:pt x="172" y="202"/>
                  </a:lnTo>
                  <a:lnTo>
                    <a:pt x="172" y="202"/>
                  </a:lnTo>
                  <a:lnTo>
                    <a:pt x="170" y="218"/>
                  </a:lnTo>
                  <a:lnTo>
                    <a:pt x="166" y="232"/>
                  </a:lnTo>
                  <a:lnTo>
                    <a:pt x="158" y="246"/>
                  </a:lnTo>
                  <a:lnTo>
                    <a:pt x="146" y="258"/>
                  </a:lnTo>
                  <a:lnTo>
                    <a:pt x="132" y="270"/>
                  </a:lnTo>
                  <a:lnTo>
                    <a:pt x="116" y="276"/>
                  </a:lnTo>
                  <a:lnTo>
                    <a:pt x="96" y="282"/>
                  </a:lnTo>
                  <a:lnTo>
                    <a:pt x="72" y="284"/>
                  </a:lnTo>
                  <a:lnTo>
                    <a:pt x="72" y="284"/>
                  </a:lnTo>
                  <a:lnTo>
                    <a:pt x="50" y="282"/>
                  </a:lnTo>
                  <a:lnTo>
                    <a:pt x="30" y="278"/>
                  </a:lnTo>
                  <a:lnTo>
                    <a:pt x="14" y="272"/>
                  </a:lnTo>
                  <a:lnTo>
                    <a:pt x="0" y="264"/>
                  </a:lnTo>
                  <a:lnTo>
                    <a:pt x="10" y="23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9" name="Freeform 123">
              <a:extLst>
                <a:ext uri="{FF2B5EF4-FFF2-40B4-BE49-F238E27FC236}">
                  <a16:creationId xmlns:a16="http://schemas.microsoft.com/office/drawing/2014/main" id="{B8F65B03-0E9D-45A8-BE24-4CB8E06D8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30941" y="2672180"/>
              <a:ext cx="147722" cy="377595"/>
            </a:xfrm>
            <a:custGeom>
              <a:avLst/>
              <a:gdLst>
                <a:gd name="T0" fmla="*/ 94 w 134"/>
                <a:gd name="T1" fmla="*/ 134 h 268"/>
                <a:gd name="T2" fmla="*/ 0 w 134"/>
                <a:gd name="T3" fmla="*/ 228 h 268"/>
                <a:gd name="T4" fmla="*/ 0 w 134"/>
                <a:gd name="T5" fmla="*/ 268 h 268"/>
                <a:gd name="T6" fmla="*/ 134 w 134"/>
                <a:gd name="T7" fmla="*/ 134 h 268"/>
                <a:gd name="T8" fmla="*/ 0 w 134"/>
                <a:gd name="T9" fmla="*/ 0 h 268"/>
                <a:gd name="T10" fmla="*/ 0 w 134"/>
                <a:gd name="T11" fmla="*/ 40 h 268"/>
                <a:gd name="T12" fmla="*/ 94 w 134"/>
                <a:gd name="T13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268">
                  <a:moveTo>
                    <a:pt x="94" y="134"/>
                  </a:moveTo>
                  <a:lnTo>
                    <a:pt x="0" y="228"/>
                  </a:lnTo>
                  <a:lnTo>
                    <a:pt x="0" y="268"/>
                  </a:lnTo>
                  <a:lnTo>
                    <a:pt x="134" y="134"/>
                  </a:lnTo>
                  <a:lnTo>
                    <a:pt x="0" y="0"/>
                  </a:lnTo>
                  <a:lnTo>
                    <a:pt x="0" y="40"/>
                  </a:lnTo>
                  <a:lnTo>
                    <a:pt x="94" y="134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0" name="Rectangle 124">
              <a:extLst>
                <a:ext uri="{FF2B5EF4-FFF2-40B4-BE49-F238E27FC236}">
                  <a16:creationId xmlns:a16="http://schemas.microsoft.com/office/drawing/2014/main" id="{EA00FFCA-0DF8-4DB9-98A3-9A18689167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30941" y="2841253"/>
              <a:ext cx="101421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1" name="Rectangle 125">
              <a:extLst>
                <a:ext uri="{FF2B5EF4-FFF2-40B4-BE49-F238E27FC236}">
                  <a16:creationId xmlns:a16="http://schemas.microsoft.com/office/drawing/2014/main" id="{FB79D5D1-BC89-4985-92A0-F990201ABA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5345" y="2841253"/>
              <a:ext cx="102524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2" name="Freeform 126">
              <a:extLst>
                <a:ext uri="{FF2B5EF4-FFF2-40B4-BE49-F238E27FC236}">
                  <a16:creationId xmlns:a16="http://schemas.microsoft.com/office/drawing/2014/main" id="{C0F570E6-06A1-4465-8A0E-64BD63537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6616" y="2672180"/>
              <a:ext cx="149927" cy="377595"/>
            </a:xfrm>
            <a:custGeom>
              <a:avLst/>
              <a:gdLst>
                <a:gd name="T0" fmla="*/ 96 w 136"/>
                <a:gd name="T1" fmla="*/ 134 h 268"/>
                <a:gd name="T2" fmla="*/ 0 w 136"/>
                <a:gd name="T3" fmla="*/ 228 h 268"/>
                <a:gd name="T4" fmla="*/ 0 w 136"/>
                <a:gd name="T5" fmla="*/ 268 h 268"/>
                <a:gd name="T6" fmla="*/ 136 w 136"/>
                <a:gd name="T7" fmla="*/ 134 h 268"/>
                <a:gd name="T8" fmla="*/ 0 w 136"/>
                <a:gd name="T9" fmla="*/ 0 h 268"/>
                <a:gd name="T10" fmla="*/ 0 w 136"/>
                <a:gd name="T11" fmla="*/ 40 h 268"/>
                <a:gd name="T12" fmla="*/ 96 w 136"/>
                <a:gd name="T13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268">
                  <a:moveTo>
                    <a:pt x="96" y="134"/>
                  </a:moveTo>
                  <a:lnTo>
                    <a:pt x="0" y="228"/>
                  </a:lnTo>
                  <a:lnTo>
                    <a:pt x="0" y="268"/>
                  </a:lnTo>
                  <a:lnTo>
                    <a:pt x="136" y="134"/>
                  </a:lnTo>
                  <a:lnTo>
                    <a:pt x="0" y="0"/>
                  </a:lnTo>
                  <a:lnTo>
                    <a:pt x="0" y="40"/>
                  </a:lnTo>
                  <a:lnTo>
                    <a:pt x="96" y="134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3" name="Rectangle 127">
              <a:extLst>
                <a:ext uri="{FF2B5EF4-FFF2-40B4-BE49-F238E27FC236}">
                  <a16:creationId xmlns:a16="http://schemas.microsoft.com/office/drawing/2014/main" id="{BE538F25-7870-4D88-AD3B-9737406945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96616" y="2841253"/>
              <a:ext cx="103626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4" name="Rectangle 128">
              <a:extLst>
                <a:ext uri="{FF2B5EF4-FFF2-40B4-BE49-F238E27FC236}">
                  <a16:creationId xmlns:a16="http://schemas.microsoft.com/office/drawing/2014/main" id="{571FB522-35A3-469C-9ED8-642CD7A65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62123" y="2841253"/>
              <a:ext cx="103626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5" name="Freeform 129">
              <a:extLst>
                <a:ext uri="{FF2B5EF4-FFF2-40B4-BE49-F238E27FC236}">
                  <a16:creationId xmlns:a16="http://schemas.microsoft.com/office/drawing/2014/main" id="{4C0DAC78-7F68-4B1E-AC4B-12EB49CCA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8660" y="2672180"/>
              <a:ext cx="147722" cy="377595"/>
            </a:xfrm>
            <a:custGeom>
              <a:avLst/>
              <a:gdLst>
                <a:gd name="T0" fmla="*/ 94 w 134"/>
                <a:gd name="T1" fmla="*/ 134 h 268"/>
                <a:gd name="T2" fmla="*/ 0 w 134"/>
                <a:gd name="T3" fmla="*/ 228 h 268"/>
                <a:gd name="T4" fmla="*/ 0 w 134"/>
                <a:gd name="T5" fmla="*/ 268 h 268"/>
                <a:gd name="T6" fmla="*/ 134 w 134"/>
                <a:gd name="T7" fmla="*/ 134 h 268"/>
                <a:gd name="T8" fmla="*/ 0 w 134"/>
                <a:gd name="T9" fmla="*/ 0 h 268"/>
                <a:gd name="T10" fmla="*/ 0 w 134"/>
                <a:gd name="T11" fmla="*/ 40 h 268"/>
                <a:gd name="T12" fmla="*/ 94 w 134"/>
                <a:gd name="T13" fmla="*/ 13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268">
                  <a:moveTo>
                    <a:pt x="94" y="134"/>
                  </a:moveTo>
                  <a:lnTo>
                    <a:pt x="0" y="228"/>
                  </a:lnTo>
                  <a:lnTo>
                    <a:pt x="0" y="268"/>
                  </a:lnTo>
                  <a:lnTo>
                    <a:pt x="134" y="134"/>
                  </a:lnTo>
                  <a:lnTo>
                    <a:pt x="0" y="0"/>
                  </a:lnTo>
                  <a:lnTo>
                    <a:pt x="0" y="40"/>
                  </a:lnTo>
                  <a:lnTo>
                    <a:pt x="94" y="134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6" name="Rectangle 130">
              <a:extLst>
                <a:ext uri="{FF2B5EF4-FFF2-40B4-BE49-F238E27FC236}">
                  <a16:creationId xmlns:a16="http://schemas.microsoft.com/office/drawing/2014/main" id="{929A4BDC-3E22-4E9A-AD6A-F5B45F0C28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8660" y="2841253"/>
              <a:ext cx="101421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7" name="Rectangle 131">
              <a:extLst>
                <a:ext uri="{FF2B5EF4-FFF2-40B4-BE49-F238E27FC236}">
                  <a16:creationId xmlns:a16="http://schemas.microsoft.com/office/drawing/2014/main" id="{57022FFE-1CD2-4A29-BDE6-3C7E5B8FA1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1961" y="2841253"/>
              <a:ext cx="103626" cy="39450"/>
            </a:xfrm>
            <a:prstGeom prst="rect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819400" y="3492444"/>
            <a:ext cx="435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Column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선별</a:t>
            </a:r>
          </a:p>
        </p:txBody>
      </p:sp>
      <p:sp>
        <p:nvSpPr>
          <p:cNvPr id="328" name="TextBox 327"/>
          <p:cNvSpPr txBox="1"/>
          <p:nvPr/>
        </p:nvSpPr>
        <p:spPr>
          <a:xfrm>
            <a:off x="13030941" y="428822"/>
            <a:ext cx="50641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PREPROCESSING - NTT</a:t>
            </a:r>
            <a:r>
              <a:rPr lang="ko-KR" altLang="en-US" sz="3200" b="1" dirty="0">
                <a:solidFill>
                  <a:srgbClr val="5F5F5F"/>
                </a:solidFill>
              </a:rPr>
              <a:t> </a:t>
            </a:r>
            <a:endParaRPr lang="en-US" altLang="ko-KR" sz="3200" b="1" dirty="0">
              <a:solidFill>
                <a:srgbClr val="5F5F5F"/>
              </a:solidFill>
            </a:endParaRPr>
          </a:p>
        </p:txBody>
      </p:sp>
      <p:sp>
        <p:nvSpPr>
          <p:cNvPr id="970" name="TextBox 969"/>
          <p:cNvSpPr txBox="1"/>
          <p:nvPr/>
        </p:nvSpPr>
        <p:spPr>
          <a:xfrm>
            <a:off x="4173402" y="3967709"/>
            <a:ext cx="1795684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UNIQUE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값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</a:p>
        </p:txBody>
      </p:sp>
      <p:sp>
        <p:nvSpPr>
          <p:cNvPr id="975" name="TextBox 974"/>
          <p:cNvSpPr txBox="1"/>
          <p:nvPr/>
        </p:nvSpPr>
        <p:spPr>
          <a:xfrm>
            <a:off x="4326416" y="5981700"/>
            <a:ext cx="1462260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Null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값 다수</a:t>
            </a:r>
          </a:p>
        </p:txBody>
      </p:sp>
      <p:graphicFrame>
        <p:nvGraphicFramePr>
          <p:cNvPr id="72" name="표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3141795"/>
              </p:ext>
            </p:extLst>
          </p:nvPr>
        </p:nvGraphicFramePr>
        <p:xfrm>
          <a:off x="838200" y="1378925"/>
          <a:ext cx="5407538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82990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4224548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10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전처리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7E0BC8E-B929-E2D9-3C3B-ABF604980936}"/>
              </a:ext>
            </a:extLst>
          </p:cNvPr>
          <p:cNvSpPr txBox="1"/>
          <p:nvPr/>
        </p:nvSpPr>
        <p:spPr>
          <a:xfrm>
            <a:off x="3990874" y="4457700"/>
            <a:ext cx="21198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Ticket_type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Strresnum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Strin_interface</a:t>
            </a: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52B08D-D620-0328-6C3E-3C0DAA564909}"/>
              </a:ext>
            </a:extLst>
          </p:cNvPr>
          <p:cNvSpPr txBox="1"/>
          <p:nvPr/>
        </p:nvSpPr>
        <p:spPr>
          <a:xfrm>
            <a:off x="3997606" y="6356513"/>
            <a:ext cx="2119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Strout_interface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811A6E-45E8-4F22-6B6F-8AA4456FD643}"/>
              </a:ext>
            </a:extLst>
          </p:cNvPr>
          <p:cNvSpPr txBox="1"/>
          <p:nvPr/>
        </p:nvSpPr>
        <p:spPr>
          <a:xfrm>
            <a:off x="8342255" y="4029796"/>
            <a:ext cx="2194832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상관관계 있는 컬럼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894DCD-A48B-042A-A38A-DCE9A12294CA}"/>
              </a:ext>
            </a:extLst>
          </p:cNvPr>
          <p:cNvSpPr txBox="1"/>
          <p:nvPr/>
        </p:nvSpPr>
        <p:spPr>
          <a:xfrm>
            <a:off x="8263823" y="5981700"/>
            <a:ext cx="2425664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독립적이지 않은 컬럼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C0DCEA-BD66-8BFD-466A-0EFE179C280C}"/>
              </a:ext>
            </a:extLst>
          </p:cNvPr>
          <p:cNvSpPr txBox="1"/>
          <p:nvPr/>
        </p:nvSpPr>
        <p:spPr>
          <a:xfrm>
            <a:off x="7249176" y="3467100"/>
            <a:ext cx="435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Column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선별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21FFF1-F9AE-3C10-A4AC-ABFB6A5102DE}"/>
              </a:ext>
            </a:extLst>
          </p:cNvPr>
          <p:cNvSpPr txBox="1"/>
          <p:nvPr/>
        </p:nvSpPr>
        <p:spPr>
          <a:xfrm>
            <a:off x="8417206" y="4473698"/>
            <a:ext cx="21198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Strs_port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Strd_port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Strbytes_col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Stripv4tos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FCE854D-FFE8-DDCC-4F37-2C32CD60D8A2}"/>
              </a:ext>
            </a:extLst>
          </p:cNvPr>
          <p:cNvSpPr txBox="1"/>
          <p:nvPr/>
        </p:nvSpPr>
        <p:spPr>
          <a:xfrm>
            <a:off x="8493406" y="6438900"/>
            <a:ext cx="2119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dateregdate</a:t>
            </a:r>
            <a:endParaRPr lang="en-US" altLang="ko-KR" dirty="0"/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270B1BF1-5F78-FA58-B993-C07C3CC29D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965791"/>
              </p:ext>
            </p:extLst>
          </p:nvPr>
        </p:nvGraphicFramePr>
        <p:xfrm>
          <a:off x="11650168" y="3990340"/>
          <a:ext cx="4086604" cy="2219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3302">
                  <a:extLst>
                    <a:ext uri="{9D8B030D-6E8A-4147-A177-3AD203B41FA5}">
                      <a16:colId xmlns:a16="http://schemas.microsoft.com/office/drawing/2014/main" val="3010232652"/>
                    </a:ext>
                  </a:extLst>
                </a:gridCol>
                <a:gridCol w="2043302">
                  <a:extLst>
                    <a:ext uri="{9D8B030D-6E8A-4147-A177-3AD203B41FA5}">
                      <a16:colId xmlns:a16="http://schemas.microsoft.com/office/drawing/2014/main" val="2823626516"/>
                    </a:ext>
                  </a:extLst>
                </a:gridCol>
              </a:tblGrid>
              <a:tr h="141000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Strs_mac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smac1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2867195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smac2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4882185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smac3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8009508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smac4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174233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smac5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02026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smac6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0331974"/>
                  </a:ext>
                </a:extLst>
              </a:tr>
            </a:tbl>
          </a:graphicData>
        </a:graphic>
      </p:graphicFrame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BD023F0B-0E79-CAD9-43A3-ADC876479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61625"/>
              </p:ext>
            </p:extLst>
          </p:nvPr>
        </p:nvGraphicFramePr>
        <p:xfrm>
          <a:off x="11647455" y="6347460"/>
          <a:ext cx="4086604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3302">
                  <a:extLst>
                    <a:ext uri="{9D8B030D-6E8A-4147-A177-3AD203B41FA5}">
                      <a16:colId xmlns:a16="http://schemas.microsoft.com/office/drawing/2014/main" val="3010232652"/>
                    </a:ext>
                  </a:extLst>
                </a:gridCol>
                <a:gridCol w="2043302">
                  <a:extLst>
                    <a:ext uri="{9D8B030D-6E8A-4147-A177-3AD203B41FA5}">
                      <a16:colId xmlns:a16="http://schemas.microsoft.com/office/drawing/2014/main" val="2823626516"/>
                    </a:ext>
                  </a:extLst>
                </a:gridCol>
              </a:tblGrid>
              <a:tr h="370840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Strd_mac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dmac1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2867195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dmac2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4882185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dmac3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8009508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dmac4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6174233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dmac5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402026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dmac6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0331974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0C191829-1824-82FE-7F8B-C8003057743B}"/>
              </a:ext>
            </a:extLst>
          </p:cNvPr>
          <p:cNvSpPr txBox="1"/>
          <p:nvPr/>
        </p:nvSpPr>
        <p:spPr>
          <a:xfrm>
            <a:off x="11393708" y="3436869"/>
            <a:ext cx="435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Column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변환</a:t>
            </a:r>
          </a:p>
        </p:txBody>
      </p:sp>
    </p:spTree>
    <p:extLst>
      <p:ext uri="{BB962C8B-B14F-4D97-AF65-F5344CB8AC3E}">
        <p14:creationId xmlns:p14="http://schemas.microsoft.com/office/powerpoint/2010/main" val="3684509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8" name="Rectangle 56">
            <a:extLst>
              <a:ext uri="{FF2B5EF4-FFF2-40B4-BE49-F238E27FC236}">
                <a16:creationId xmlns:a16="http://schemas.microsoft.com/office/drawing/2014/main" id="{E0D476E9-80D3-26D0-5EE1-B7FD03F51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6502" y="2577122"/>
            <a:ext cx="2454871" cy="687560"/>
          </a:xfrm>
          <a:prstGeom prst="rect">
            <a:avLst/>
          </a:prstGeom>
          <a:solidFill>
            <a:srgbClr val="EFF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9" name="Rectangle 57">
            <a:extLst>
              <a:ext uri="{FF2B5EF4-FFF2-40B4-BE49-F238E27FC236}">
                <a16:creationId xmlns:a16="http://schemas.microsoft.com/office/drawing/2014/main" id="{D2A09E57-97CC-67E5-1D55-7567282E6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3276" y="2552700"/>
            <a:ext cx="2453868" cy="687560"/>
          </a:xfrm>
          <a:prstGeom prst="rect">
            <a:avLst/>
          </a:prstGeom>
          <a:solidFill>
            <a:srgbClr val="EFF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13" name="Rectangle 60">
            <a:extLst>
              <a:ext uri="{FF2B5EF4-FFF2-40B4-BE49-F238E27FC236}">
                <a16:creationId xmlns:a16="http://schemas.microsoft.com/office/drawing/2014/main" id="{EED48FFF-B3D9-1841-924B-7052AD620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1348" y="3264682"/>
            <a:ext cx="20048" cy="5507527"/>
          </a:xfrm>
          <a:prstGeom prst="rect">
            <a:avLst/>
          </a:prstGeom>
          <a:solidFill>
            <a:srgbClr val="80808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Rectangle 61">
            <a:extLst>
              <a:ext uri="{FF2B5EF4-FFF2-40B4-BE49-F238E27FC236}">
                <a16:creationId xmlns:a16="http://schemas.microsoft.com/office/drawing/2014/main" id="{BF0ED6D6-F1B8-E086-074C-1802C24BCA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3264682"/>
            <a:ext cx="20048" cy="5507527"/>
          </a:xfrm>
          <a:prstGeom prst="rect">
            <a:avLst/>
          </a:prstGeom>
          <a:solidFill>
            <a:srgbClr val="80808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Rectangle 62">
            <a:extLst>
              <a:ext uri="{FF2B5EF4-FFF2-40B4-BE49-F238E27FC236}">
                <a16:creationId xmlns:a16="http://schemas.microsoft.com/office/drawing/2014/main" id="{9D9328E1-0ADE-D741-432D-4070678D9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025" y="8758116"/>
            <a:ext cx="7825120" cy="45719"/>
          </a:xfrm>
          <a:prstGeom prst="rect">
            <a:avLst/>
          </a:prstGeom>
          <a:solidFill>
            <a:srgbClr val="80808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Freeform 107">
            <a:extLst>
              <a:ext uri="{FF2B5EF4-FFF2-40B4-BE49-F238E27FC236}">
                <a16:creationId xmlns:a16="http://schemas.microsoft.com/office/drawing/2014/main" id="{2710B1CF-1EEA-70C4-A602-046626C9D05C}"/>
              </a:ext>
            </a:extLst>
          </p:cNvPr>
          <p:cNvSpPr>
            <a:spLocks/>
          </p:cNvSpPr>
          <p:nvPr/>
        </p:nvSpPr>
        <p:spPr bwMode="auto">
          <a:xfrm>
            <a:off x="772025" y="2577122"/>
            <a:ext cx="1903552" cy="687560"/>
          </a:xfrm>
          <a:custGeom>
            <a:avLst/>
            <a:gdLst>
              <a:gd name="T0" fmla="*/ 0 w 1899"/>
              <a:gd name="T1" fmla="*/ 0 h 488"/>
              <a:gd name="T2" fmla="*/ 0 w 1899"/>
              <a:gd name="T3" fmla="*/ 488 h 488"/>
              <a:gd name="T4" fmla="*/ 1899 w 1899"/>
              <a:gd name="T5" fmla="*/ 488 h 488"/>
              <a:gd name="T6" fmla="*/ 1617 w 1899"/>
              <a:gd name="T7" fmla="*/ 0 h 488"/>
              <a:gd name="T8" fmla="*/ 0 w 1899"/>
              <a:gd name="T9" fmla="*/ 0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9" h="488">
                <a:moveTo>
                  <a:pt x="0" y="0"/>
                </a:moveTo>
                <a:lnTo>
                  <a:pt x="0" y="488"/>
                </a:lnTo>
                <a:lnTo>
                  <a:pt x="1899" y="488"/>
                </a:lnTo>
                <a:lnTo>
                  <a:pt x="1617" y="0"/>
                </a:lnTo>
                <a:lnTo>
                  <a:pt x="0" y="0"/>
                </a:lnTo>
                <a:close/>
              </a:path>
            </a:pathLst>
          </a:custGeom>
          <a:solidFill>
            <a:srgbClr val="8EBEF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Freeform 108">
            <a:extLst>
              <a:ext uri="{FF2B5EF4-FFF2-40B4-BE49-F238E27FC236}">
                <a16:creationId xmlns:a16="http://schemas.microsoft.com/office/drawing/2014/main" id="{C01E524D-1E56-C458-A4F5-AE6A82DF8165}"/>
              </a:ext>
            </a:extLst>
          </p:cNvPr>
          <p:cNvSpPr>
            <a:spLocks/>
          </p:cNvSpPr>
          <p:nvPr/>
        </p:nvSpPr>
        <p:spPr bwMode="auto">
          <a:xfrm>
            <a:off x="4681372" y="2577122"/>
            <a:ext cx="1903552" cy="687560"/>
          </a:xfrm>
          <a:custGeom>
            <a:avLst/>
            <a:gdLst>
              <a:gd name="T0" fmla="*/ 0 w 1899"/>
              <a:gd name="T1" fmla="*/ 0 h 488"/>
              <a:gd name="T2" fmla="*/ 0 w 1899"/>
              <a:gd name="T3" fmla="*/ 488 h 488"/>
              <a:gd name="T4" fmla="*/ 1899 w 1899"/>
              <a:gd name="T5" fmla="*/ 488 h 488"/>
              <a:gd name="T6" fmla="*/ 1617 w 1899"/>
              <a:gd name="T7" fmla="*/ 0 h 488"/>
              <a:gd name="T8" fmla="*/ 0 w 1899"/>
              <a:gd name="T9" fmla="*/ 0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9" h="488">
                <a:moveTo>
                  <a:pt x="0" y="0"/>
                </a:moveTo>
                <a:lnTo>
                  <a:pt x="0" y="488"/>
                </a:lnTo>
                <a:lnTo>
                  <a:pt x="1899" y="488"/>
                </a:lnTo>
                <a:lnTo>
                  <a:pt x="1617" y="0"/>
                </a:lnTo>
                <a:lnTo>
                  <a:pt x="0" y="0"/>
                </a:lnTo>
                <a:close/>
              </a:path>
            </a:pathLst>
          </a:custGeom>
          <a:solidFill>
            <a:srgbClr val="8EBEF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26" name="Rectangle 111">
            <a:extLst>
              <a:ext uri="{FF2B5EF4-FFF2-40B4-BE49-F238E27FC236}">
                <a16:creationId xmlns:a16="http://schemas.microsoft.com/office/drawing/2014/main" id="{3C5CDDFE-17E3-CB7F-20ED-203BD3862E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772025" y="3204872"/>
            <a:ext cx="7825119" cy="45719"/>
          </a:xfrm>
          <a:prstGeom prst="rect">
            <a:avLst/>
          </a:prstGeom>
          <a:solidFill>
            <a:srgbClr val="80808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Freeform 112">
            <a:extLst>
              <a:ext uri="{FF2B5EF4-FFF2-40B4-BE49-F238E27FC236}">
                <a16:creationId xmlns:a16="http://schemas.microsoft.com/office/drawing/2014/main" id="{68882151-FBA1-E4C7-F84F-6594C0BE71F0}"/>
              </a:ext>
            </a:extLst>
          </p:cNvPr>
          <p:cNvSpPr>
            <a:spLocks noEditPoints="1"/>
          </p:cNvSpPr>
          <p:nvPr/>
        </p:nvSpPr>
        <p:spPr bwMode="auto">
          <a:xfrm>
            <a:off x="950451" y="2737741"/>
            <a:ext cx="186446" cy="400137"/>
          </a:xfrm>
          <a:custGeom>
            <a:avLst/>
            <a:gdLst>
              <a:gd name="T0" fmla="*/ 186 w 186"/>
              <a:gd name="T1" fmla="*/ 138 h 284"/>
              <a:gd name="T2" fmla="*/ 180 w 186"/>
              <a:gd name="T3" fmla="*/ 200 h 284"/>
              <a:gd name="T4" fmla="*/ 162 w 186"/>
              <a:gd name="T5" fmla="*/ 246 h 284"/>
              <a:gd name="T6" fmla="*/ 148 w 186"/>
              <a:gd name="T7" fmla="*/ 262 h 284"/>
              <a:gd name="T8" fmla="*/ 132 w 186"/>
              <a:gd name="T9" fmla="*/ 274 h 284"/>
              <a:gd name="T10" fmla="*/ 112 w 186"/>
              <a:gd name="T11" fmla="*/ 282 h 284"/>
              <a:gd name="T12" fmla="*/ 92 w 186"/>
              <a:gd name="T13" fmla="*/ 284 h 284"/>
              <a:gd name="T14" fmla="*/ 82 w 186"/>
              <a:gd name="T15" fmla="*/ 282 h 284"/>
              <a:gd name="T16" fmla="*/ 62 w 186"/>
              <a:gd name="T17" fmla="*/ 278 h 284"/>
              <a:gd name="T18" fmla="*/ 46 w 186"/>
              <a:gd name="T19" fmla="*/ 270 h 284"/>
              <a:gd name="T20" fmla="*/ 26 w 186"/>
              <a:gd name="T21" fmla="*/ 248 h 284"/>
              <a:gd name="T22" fmla="*/ 6 w 186"/>
              <a:gd name="T23" fmla="*/ 202 h 284"/>
              <a:gd name="T24" fmla="*/ 0 w 186"/>
              <a:gd name="T25" fmla="*/ 142 h 284"/>
              <a:gd name="T26" fmla="*/ 2 w 186"/>
              <a:gd name="T27" fmla="*/ 110 h 284"/>
              <a:gd name="T28" fmla="*/ 16 w 186"/>
              <a:gd name="T29" fmla="*/ 56 h 284"/>
              <a:gd name="T30" fmla="*/ 40 w 186"/>
              <a:gd name="T31" fmla="*/ 20 h 284"/>
              <a:gd name="T32" fmla="*/ 58 w 186"/>
              <a:gd name="T33" fmla="*/ 8 h 284"/>
              <a:gd name="T34" fmla="*/ 76 w 186"/>
              <a:gd name="T35" fmla="*/ 2 h 284"/>
              <a:gd name="T36" fmla="*/ 96 w 186"/>
              <a:gd name="T37" fmla="*/ 0 h 284"/>
              <a:gd name="T38" fmla="*/ 106 w 186"/>
              <a:gd name="T39" fmla="*/ 0 h 284"/>
              <a:gd name="T40" fmla="*/ 126 w 186"/>
              <a:gd name="T41" fmla="*/ 4 h 284"/>
              <a:gd name="T42" fmla="*/ 142 w 186"/>
              <a:gd name="T43" fmla="*/ 14 h 284"/>
              <a:gd name="T44" fmla="*/ 162 w 186"/>
              <a:gd name="T45" fmla="*/ 36 h 284"/>
              <a:gd name="T46" fmla="*/ 180 w 186"/>
              <a:gd name="T47" fmla="*/ 80 h 284"/>
              <a:gd name="T48" fmla="*/ 186 w 186"/>
              <a:gd name="T49" fmla="*/ 138 h 284"/>
              <a:gd name="T50" fmla="*/ 38 w 186"/>
              <a:gd name="T51" fmla="*/ 142 h 284"/>
              <a:gd name="T52" fmla="*/ 38 w 186"/>
              <a:gd name="T53" fmla="*/ 168 h 284"/>
              <a:gd name="T54" fmla="*/ 46 w 186"/>
              <a:gd name="T55" fmla="*/ 210 h 284"/>
              <a:gd name="T56" fmla="*/ 60 w 186"/>
              <a:gd name="T57" fmla="*/ 238 h 284"/>
              <a:gd name="T58" fmla="*/ 82 w 186"/>
              <a:gd name="T59" fmla="*/ 252 h 284"/>
              <a:gd name="T60" fmla="*/ 94 w 186"/>
              <a:gd name="T61" fmla="*/ 254 h 284"/>
              <a:gd name="T62" fmla="*/ 118 w 186"/>
              <a:gd name="T63" fmla="*/ 246 h 284"/>
              <a:gd name="T64" fmla="*/ 136 w 186"/>
              <a:gd name="T65" fmla="*/ 224 h 284"/>
              <a:gd name="T66" fmla="*/ 146 w 186"/>
              <a:gd name="T67" fmla="*/ 188 h 284"/>
              <a:gd name="T68" fmla="*/ 148 w 186"/>
              <a:gd name="T69" fmla="*/ 140 h 284"/>
              <a:gd name="T70" fmla="*/ 148 w 186"/>
              <a:gd name="T71" fmla="*/ 116 h 284"/>
              <a:gd name="T72" fmla="*/ 142 w 186"/>
              <a:gd name="T73" fmla="*/ 76 h 284"/>
              <a:gd name="T74" fmla="*/ 128 w 186"/>
              <a:gd name="T75" fmla="*/ 46 h 284"/>
              <a:gd name="T76" fmla="*/ 106 w 186"/>
              <a:gd name="T77" fmla="*/ 30 h 284"/>
              <a:gd name="T78" fmla="*/ 94 w 186"/>
              <a:gd name="T79" fmla="*/ 28 h 284"/>
              <a:gd name="T80" fmla="*/ 72 w 186"/>
              <a:gd name="T81" fmla="*/ 36 h 284"/>
              <a:gd name="T82" fmla="*/ 54 w 186"/>
              <a:gd name="T83" fmla="*/ 58 h 284"/>
              <a:gd name="T84" fmla="*/ 42 w 186"/>
              <a:gd name="T85" fmla="*/ 94 h 284"/>
              <a:gd name="T86" fmla="*/ 38 w 186"/>
              <a:gd name="T87" fmla="*/ 142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6" h="284">
                <a:moveTo>
                  <a:pt x="186" y="138"/>
                </a:moveTo>
                <a:lnTo>
                  <a:pt x="186" y="138"/>
                </a:lnTo>
                <a:lnTo>
                  <a:pt x="186" y="172"/>
                </a:lnTo>
                <a:lnTo>
                  <a:pt x="180" y="200"/>
                </a:lnTo>
                <a:lnTo>
                  <a:pt x="172" y="226"/>
                </a:lnTo>
                <a:lnTo>
                  <a:pt x="162" y="246"/>
                </a:lnTo>
                <a:lnTo>
                  <a:pt x="156" y="254"/>
                </a:lnTo>
                <a:lnTo>
                  <a:pt x="148" y="262"/>
                </a:lnTo>
                <a:lnTo>
                  <a:pt x="140" y="268"/>
                </a:lnTo>
                <a:lnTo>
                  <a:pt x="132" y="274"/>
                </a:lnTo>
                <a:lnTo>
                  <a:pt x="122" y="278"/>
                </a:lnTo>
                <a:lnTo>
                  <a:pt x="112" y="282"/>
                </a:lnTo>
                <a:lnTo>
                  <a:pt x="102" y="282"/>
                </a:lnTo>
                <a:lnTo>
                  <a:pt x="92" y="284"/>
                </a:lnTo>
                <a:lnTo>
                  <a:pt x="92" y="284"/>
                </a:lnTo>
                <a:lnTo>
                  <a:pt x="82" y="282"/>
                </a:lnTo>
                <a:lnTo>
                  <a:pt x="72" y="282"/>
                </a:lnTo>
                <a:lnTo>
                  <a:pt x="62" y="278"/>
                </a:lnTo>
                <a:lnTo>
                  <a:pt x="54" y="274"/>
                </a:lnTo>
                <a:lnTo>
                  <a:pt x="46" y="270"/>
                </a:lnTo>
                <a:lnTo>
                  <a:pt x="38" y="262"/>
                </a:lnTo>
                <a:lnTo>
                  <a:pt x="26" y="248"/>
                </a:lnTo>
                <a:lnTo>
                  <a:pt x="16" y="228"/>
                </a:lnTo>
                <a:lnTo>
                  <a:pt x="6" y="202"/>
                </a:lnTo>
                <a:lnTo>
                  <a:pt x="2" y="174"/>
                </a:lnTo>
                <a:lnTo>
                  <a:pt x="0" y="142"/>
                </a:lnTo>
                <a:lnTo>
                  <a:pt x="0" y="142"/>
                </a:lnTo>
                <a:lnTo>
                  <a:pt x="2" y="110"/>
                </a:lnTo>
                <a:lnTo>
                  <a:pt x="8" y="82"/>
                </a:lnTo>
                <a:lnTo>
                  <a:pt x="16" y="56"/>
                </a:lnTo>
                <a:lnTo>
                  <a:pt x="26" y="36"/>
                </a:lnTo>
                <a:lnTo>
                  <a:pt x="40" y="20"/>
                </a:lnTo>
                <a:lnTo>
                  <a:pt x="48" y="14"/>
                </a:lnTo>
                <a:lnTo>
                  <a:pt x="58" y="8"/>
                </a:lnTo>
                <a:lnTo>
                  <a:pt x="66" y="4"/>
                </a:lnTo>
                <a:lnTo>
                  <a:pt x="76" y="2"/>
                </a:lnTo>
                <a:lnTo>
                  <a:pt x="86" y="0"/>
                </a:lnTo>
                <a:lnTo>
                  <a:pt x="96" y="0"/>
                </a:lnTo>
                <a:lnTo>
                  <a:pt x="96" y="0"/>
                </a:lnTo>
                <a:lnTo>
                  <a:pt x="106" y="0"/>
                </a:lnTo>
                <a:lnTo>
                  <a:pt x="116" y="2"/>
                </a:lnTo>
                <a:lnTo>
                  <a:pt x="126" y="4"/>
                </a:lnTo>
                <a:lnTo>
                  <a:pt x="134" y="10"/>
                </a:lnTo>
                <a:lnTo>
                  <a:pt x="142" y="14"/>
                </a:lnTo>
                <a:lnTo>
                  <a:pt x="150" y="20"/>
                </a:lnTo>
                <a:lnTo>
                  <a:pt x="162" y="36"/>
                </a:lnTo>
                <a:lnTo>
                  <a:pt x="174" y="56"/>
                </a:lnTo>
                <a:lnTo>
                  <a:pt x="180" y="80"/>
                </a:lnTo>
                <a:lnTo>
                  <a:pt x="186" y="108"/>
                </a:lnTo>
                <a:lnTo>
                  <a:pt x="186" y="138"/>
                </a:lnTo>
                <a:lnTo>
                  <a:pt x="186" y="138"/>
                </a:lnTo>
                <a:close/>
                <a:moveTo>
                  <a:pt x="38" y="142"/>
                </a:moveTo>
                <a:lnTo>
                  <a:pt x="38" y="142"/>
                </a:lnTo>
                <a:lnTo>
                  <a:pt x="38" y="168"/>
                </a:lnTo>
                <a:lnTo>
                  <a:pt x="42" y="190"/>
                </a:lnTo>
                <a:lnTo>
                  <a:pt x="46" y="210"/>
                </a:lnTo>
                <a:lnTo>
                  <a:pt x="52" y="226"/>
                </a:lnTo>
                <a:lnTo>
                  <a:pt x="60" y="238"/>
                </a:lnTo>
                <a:lnTo>
                  <a:pt x="70" y="248"/>
                </a:lnTo>
                <a:lnTo>
                  <a:pt x="82" y="252"/>
                </a:lnTo>
                <a:lnTo>
                  <a:pt x="94" y="254"/>
                </a:lnTo>
                <a:lnTo>
                  <a:pt x="94" y="254"/>
                </a:lnTo>
                <a:lnTo>
                  <a:pt x="106" y="252"/>
                </a:lnTo>
                <a:lnTo>
                  <a:pt x="118" y="246"/>
                </a:lnTo>
                <a:lnTo>
                  <a:pt x="128" y="238"/>
                </a:lnTo>
                <a:lnTo>
                  <a:pt x="136" y="224"/>
                </a:lnTo>
                <a:lnTo>
                  <a:pt x="142" y="208"/>
                </a:lnTo>
                <a:lnTo>
                  <a:pt x="146" y="188"/>
                </a:lnTo>
                <a:lnTo>
                  <a:pt x="148" y="166"/>
                </a:lnTo>
                <a:lnTo>
                  <a:pt x="148" y="140"/>
                </a:lnTo>
                <a:lnTo>
                  <a:pt x="148" y="140"/>
                </a:lnTo>
                <a:lnTo>
                  <a:pt x="148" y="116"/>
                </a:lnTo>
                <a:lnTo>
                  <a:pt x="146" y="94"/>
                </a:lnTo>
                <a:lnTo>
                  <a:pt x="142" y="76"/>
                </a:lnTo>
                <a:lnTo>
                  <a:pt x="136" y="58"/>
                </a:lnTo>
                <a:lnTo>
                  <a:pt x="128" y="46"/>
                </a:lnTo>
                <a:lnTo>
                  <a:pt x="118" y="36"/>
                </a:lnTo>
                <a:lnTo>
                  <a:pt x="106" y="30"/>
                </a:lnTo>
                <a:lnTo>
                  <a:pt x="94" y="28"/>
                </a:lnTo>
                <a:lnTo>
                  <a:pt x="94" y="28"/>
                </a:lnTo>
                <a:lnTo>
                  <a:pt x="82" y="30"/>
                </a:lnTo>
                <a:lnTo>
                  <a:pt x="72" y="36"/>
                </a:lnTo>
                <a:lnTo>
                  <a:pt x="62" y="44"/>
                </a:lnTo>
                <a:lnTo>
                  <a:pt x="54" y="58"/>
                </a:lnTo>
                <a:lnTo>
                  <a:pt x="46" y="74"/>
                </a:lnTo>
                <a:lnTo>
                  <a:pt x="42" y="94"/>
                </a:lnTo>
                <a:lnTo>
                  <a:pt x="38" y="116"/>
                </a:lnTo>
                <a:lnTo>
                  <a:pt x="38" y="142"/>
                </a:lnTo>
                <a:lnTo>
                  <a:pt x="38" y="14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Freeform 113">
            <a:extLst>
              <a:ext uri="{FF2B5EF4-FFF2-40B4-BE49-F238E27FC236}">
                <a16:creationId xmlns:a16="http://schemas.microsoft.com/office/drawing/2014/main" id="{C86D3261-6645-2FD8-B41D-E21D4CDBF188}"/>
              </a:ext>
            </a:extLst>
          </p:cNvPr>
          <p:cNvSpPr>
            <a:spLocks/>
          </p:cNvSpPr>
          <p:nvPr/>
        </p:nvSpPr>
        <p:spPr bwMode="auto">
          <a:xfrm>
            <a:off x="1197040" y="2743376"/>
            <a:ext cx="90217" cy="386048"/>
          </a:xfrm>
          <a:custGeom>
            <a:avLst/>
            <a:gdLst>
              <a:gd name="T0" fmla="*/ 56 w 90"/>
              <a:gd name="T1" fmla="*/ 34 h 274"/>
              <a:gd name="T2" fmla="*/ 54 w 90"/>
              <a:gd name="T3" fmla="*/ 34 h 274"/>
              <a:gd name="T4" fmla="*/ 6 w 90"/>
              <a:gd name="T5" fmla="*/ 60 h 274"/>
              <a:gd name="T6" fmla="*/ 0 w 90"/>
              <a:gd name="T7" fmla="*/ 32 h 274"/>
              <a:gd name="T8" fmla="*/ 60 w 90"/>
              <a:gd name="T9" fmla="*/ 0 h 274"/>
              <a:gd name="T10" fmla="*/ 90 w 90"/>
              <a:gd name="T11" fmla="*/ 0 h 274"/>
              <a:gd name="T12" fmla="*/ 90 w 90"/>
              <a:gd name="T13" fmla="*/ 274 h 274"/>
              <a:gd name="T14" fmla="*/ 56 w 90"/>
              <a:gd name="T15" fmla="*/ 274 h 274"/>
              <a:gd name="T16" fmla="*/ 56 w 90"/>
              <a:gd name="T17" fmla="*/ 34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0" h="274">
                <a:moveTo>
                  <a:pt x="56" y="34"/>
                </a:moveTo>
                <a:lnTo>
                  <a:pt x="54" y="34"/>
                </a:lnTo>
                <a:lnTo>
                  <a:pt x="6" y="60"/>
                </a:lnTo>
                <a:lnTo>
                  <a:pt x="0" y="32"/>
                </a:lnTo>
                <a:lnTo>
                  <a:pt x="60" y="0"/>
                </a:lnTo>
                <a:lnTo>
                  <a:pt x="90" y="0"/>
                </a:lnTo>
                <a:lnTo>
                  <a:pt x="90" y="274"/>
                </a:lnTo>
                <a:lnTo>
                  <a:pt x="56" y="274"/>
                </a:lnTo>
                <a:lnTo>
                  <a:pt x="56" y="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9" name="Freeform 114">
            <a:extLst>
              <a:ext uri="{FF2B5EF4-FFF2-40B4-BE49-F238E27FC236}">
                <a16:creationId xmlns:a16="http://schemas.microsoft.com/office/drawing/2014/main" id="{943371C7-0E5C-A34F-2E10-6C7880089DB2}"/>
              </a:ext>
            </a:extLst>
          </p:cNvPr>
          <p:cNvSpPr>
            <a:spLocks noEditPoints="1"/>
          </p:cNvSpPr>
          <p:nvPr/>
        </p:nvSpPr>
        <p:spPr bwMode="auto">
          <a:xfrm>
            <a:off x="4853784" y="2737741"/>
            <a:ext cx="188451" cy="400137"/>
          </a:xfrm>
          <a:custGeom>
            <a:avLst/>
            <a:gdLst>
              <a:gd name="T0" fmla="*/ 188 w 188"/>
              <a:gd name="T1" fmla="*/ 138 h 284"/>
              <a:gd name="T2" fmla="*/ 180 w 188"/>
              <a:gd name="T3" fmla="*/ 200 h 284"/>
              <a:gd name="T4" fmla="*/ 162 w 188"/>
              <a:gd name="T5" fmla="*/ 246 h 284"/>
              <a:gd name="T6" fmla="*/ 148 w 188"/>
              <a:gd name="T7" fmla="*/ 262 h 284"/>
              <a:gd name="T8" fmla="*/ 132 w 188"/>
              <a:gd name="T9" fmla="*/ 274 h 284"/>
              <a:gd name="T10" fmla="*/ 114 w 188"/>
              <a:gd name="T11" fmla="*/ 282 h 284"/>
              <a:gd name="T12" fmla="*/ 92 w 188"/>
              <a:gd name="T13" fmla="*/ 284 h 284"/>
              <a:gd name="T14" fmla="*/ 82 w 188"/>
              <a:gd name="T15" fmla="*/ 282 h 284"/>
              <a:gd name="T16" fmla="*/ 64 w 188"/>
              <a:gd name="T17" fmla="*/ 278 h 284"/>
              <a:gd name="T18" fmla="*/ 46 w 188"/>
              <a:gd name="T19" fmla="*/ 270 h 284"/>
              <a:gd name="T20" fmla="*/ 26 w 188"/>
              <a:gd name="T21" fmla="*/ 248 h 284"/>
              <a:gd name="T22" fmla="*/ 8 w 188"/>
              <a:gd name="T23" fmla="*/ 202 h 284"/>
              <a:gd name="T24" fmla="*/ 0 w 188"/>
              <a:gd name="T25" fmla="*/ 142 h 284"/>
              <a:gd name="T26" fmla="*/ 2 w 188"/>
              <a:gd name="T27" fmla="*/ 110 h 284"/>
              <a:gd name="T28" fmla="*/ 16 w 188"/>
              <a:gd name="T29" fmla="*/ 56 h 284"/>
              <a:gd name="T30" fmla="*/ 42 w 188"/>
              <a:gd name="T31" fmla="*/ 20 h 284"/>
              <a:gd name="T32" fmla="*/ 58 w 188"/>
              <a:gd name="T33" fmla="*/ 8 h 284"/>
              <a:gd name="T34" fmla="*/ 76 w 188"/>
              <a:gd name="T35" fmla="*/ 2 h 284"/>
              <a:gd name="T36" fmla="*/ 96 w 188"/>
              <a:gd name="T37" fmla="*/ 0 h 284"/>
              <a:gd name="T38" fmla="*/ 106 w 188"/>
              <a:gd name="T39" fmla="*/ 0 h 284"/>
              <a:gd name="T40" fmla="*/ 126 w 188"/>
              <a:gd name="T41" fmla="*/ 4 h 284"/>
              <a:gd name="T42" fmla="*/ 142 w 188"/>
              <a:gd name="T43" fmla="*/ 14 h 284"/>
              <a:gd name="T44" fmla="*/ 164 w 188"/>
              <a:gd name="T45" fmla="*/ 36 h 284"/>
              <a:gd name="T46" fmla="*/ 180 w 188"/>
              <a:gd name="T47" fmla="*/ 80 h 284"/>
              <a:gd name="T48" fmla="*/ 188 w 188"/>
              <a:gd name="T49" fmla="*/ 138 h 284"/>
              <a:gd name="T50" fmla="*/ 38 w 188"/>
              <a:gd name="T51" fmla="*/ 142 h 284"/>
              <a:gd name="T52" fmla="*/ 38 w 188"/>
              <a:gd name="T53" fmla="*/ 168 h 284"/>
              <a:gd name="T54" fmla="*/ 46 w 188"/>
              <a:gd name="T55" fmla="*/ 210 h 284"/>
              <a:gd name="T56" fmla="*/ 62 w 188"/>
              <a:gd name="T57" fmla="*/ 238 h 284"/>
              <a:gd name="T58" fmla="*/ 82 w 188"/>
              <a:gd name="T59" fmla="*/ 252 h 284"/>
              <a:gd name="T60" fmla="*/ 94 w 188"/>
              <a:gd name="T61" fmla="*/ 254 h 284"/>
              <a:gd name="T62" fmla="*/ 118 w 188"/>
              <a:gd name="T63" fmla="*/ 246 h 284"/>
              <a:gd name="T64" fmla="*/ 136 w 188"/>
              <a:gd name="T65" fmla="*/ 224 h 284"/>
              <a:gd name="T66" fmla="*/ 146 w 188"/>
              <a:gd name="T67" fmla="*/ 188 h 284"/>
              <a:gd name="T68" fmla="*/ 150 w 188"/>
              <a:gd name="T69" fmla="*/ 140 h 284"/>
              <a:gd name="T70" fmla="*/ 148 w 188"/>
              <a:gd name="T71" fmla="*/ 116 h 284"/>
              <a:gd name="T72" fmla="*/ 142 w 188"/>
              <a:gd name="T73" fmla="*/ 76 h 284"/>
              <a:gd name="T74" fmla="*/ 128 w 188"/>
              <a:gd name="T75" fmla="*/ 46 h 284"/>
              <a:gd name="T76" fmla="*/ 108 w 188"/>
              <a:gd name="T77" fmla="*/ 30 h 284"/>
              <a:gd name="T78" fmla="*/ 94 w 188"/>
              <a:gd name="T79" fmla="*/ 28 h 284"/>
              <a:gd name="T80" fmla="*/ 72 w 188"/>
              <a:gd name="T81" fmla="*/ 36 h 284"/>
              <a:gd name="T82" fmla="*/ 54 w 188"/>
              <a:gd name="T83" fmla="*/ 58 h 284"/>
              <a:gd name="T84" fmla="*/ 42 w 188"/>
              <a:gd name="T85" fmla="*/ 94 h 284"/>
              <a:gd name="T86" fmla="*/ 38 w 188"/>
              <a:gd name="T87" fmla="*/ 142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8" h="284">
                <a:moveTo>
                  <a:pt x="188" y="138"/>
                </a:moveTo>
                <a:lnTo>
                  <a:pt x="188" y="138"/>
                </a:lnTo>
                <a:lnTo>
                  <a:pt x="186" y="172"/>
                </a:lnTo>
                <a:lnTo>
                  <a:pt x="180" y="200"/>
                </a:lnTo>
                <a:lnTo>
                  <a:pt x="172" y="226"/>
                </a:lnTo>
                <a:lnTo>
                  <a:pt x="162" y="246"/>
                </a:lnTo>
                <a:lnTo>
                  <a:pt x="156" y="254"/>
                </a:lnTo>
                <a:lnTo>
                  <a:pt x="148" y="262"/>
                </a:lnTo>
                <a:lnTo>
                  <a:pt x="140" y="268"/>
                </a:lnTo>
                <a:lnTo>
                  <a:pt x="132" y="274"/>
                </a:lnTo>
                <a:lnTo>
                  <a:pt x="122" y="278"/>
                </a:lnTo>
                <a:lnTo>
                  <a:pt x="114" y="282"/>
                </a:lnTo>
                <a:lnTo>
                  <a:pt x="102" y="282"/>
                </a:lnTo>
                <a:lnTo>
                  <a:pt x="92" y="284"/>
                </a:lnTo>
                <a:lnTo>
                  <a:pt x="92" y="284"/>
                </a:lnTo>
                <a:lnTo>
                  <a:pt x="82" y="282"/>
                </a:lnTo>
                <a:lnTo>
                  <a:pt x="72" y="282"/>
                </a:lnTo>
                <a:lnTo>
                  <a:pt x="64" y="278"/>
                </a:lnTo>
                <a:lnTo>
                  <a:pt x="54" y="274"/>
                </a:lnTo>
                <a:lnTo>
                  <a:pt x="46" y="270"/>
                </a:lnTo>
                <a:lnTo>
                  <a:pt x="40" y="262"/>
                </a:lnTo>
                <a:lnTo>
                  <a:pt x="26" y="248"/>
                </a:lnTo>
                <a:lnTo>
                  <a:pt x="16" y="228"/>
                </a:lnTo>
                <a:lnTo>
                  <a:pt x="8" y="202"/>
                </a:lnTo>
                <a:lnTo>
                  <a:pt x="2" y="174"/>
                </a:lnTo>
                <a:lnTo>
                  <a:pt x="0" y="142"/>
                </a:lnTo>
                <a:lnTo>
                  <a:pt x="0" y="142"/>
                </a:lnTo>
                <a:lnTo>
                  <a:pt x="2" y="110"/>
                </a:lnTo>
                <a:lnTo>
                  <a:pt x="8" y="82"/>
                </a:lnTo>
                <a:lnTo>
                  <a:pt x="16" y="56"/>
                </a:lnTo>
                <a:lnTo>
                  <a:pt x="28" y="36"/>
                </a:lnTo>
                <a:lnTo>
                  <a:pt x="42" y="20"/>
                </a:lnTo>
                <a:lnTo>
                  <a:pt x="50" y="14"/>
                </a:lnTo>
                <a:lnTo>
                  <a:pt x="58" y="8"/>
                </a:lnTo>
                <a:lnTo>
                  <a:pt x="66" y="4"/>
                </a:lnTo>
                <a:lnTo>
                  <a:pt x="76" y="2"/>
                </a:lnTo>
                <a:lnTo>
                  <a:pt x="86" y="0"/>
                </a:lnTo>
                <a:lnTo>
                  <a:pt x="96" y="0"/>
                </a:lnTo>
                <a:lnTo>
                  <a:pt x="96" y="0"/>
                </a:lnTo>
                <a:lnTo>
                  <a:pt x="106" y="0"/>
                </a:lnTo>
                <a:lnTo>
                  <a:pt x="116" y="2"/>
                </a:lnTo>
                <a:lnTo>
                  <a:pt x="126" y="4"/>
                </a:lnTo>
                <a:lnTo>
                  <a:pt x="134" y="10"/>
                </a:lnTo>
                <a:lnTo>
                  <a:pt x="142" y="14"/>
                </a:lnTo>
                <a:lnTo>
                  <a:pt x="150" y="20"/>
                </a:lnTo>
                <a:lnTo>
                  <a:pt x="164" y="36"/>
                </a:lnTo>
                <a:lnTo>
                  <a:pt x="174" y="56"/>
                </a:lnTo>
                <a:lnTo>
                  <a:pt x="180" y="80"/>
                </a:lnTo>
                <a:lnTo>
                  <a:pt x="186" y="108"/>
                </a:lnTo>
                <a:lnTo>
                  <a:pt x="188" y="138"/>
                </a:lnTo>
                <a:lnTo>
                  <a:pt x="188" y="138"/>
                </a:lnTo>
                <a:close/>
                <a:moveTo>
                  <a:pt x="38" y="142"/>
                </a:moveTo>
                <a:lnTo>
                  <a:pt x="38" y="142"/>
                </a:lnTo>
                <a:lnTo>
                  <a:pt x="38" y="168"/>
                </a:lnTo>
                <a:lnTo>
                  <a:pt x="42" y="190"/>
                </a:lnTo>
                <a:lnTo>
                  <a:pt x="46" y="210"/>
                </a:lnTo>
                <a:lnTo>
                  <a:pt x="54" y="226"/>
                </a:lnTo>
                <a:lnTo>
                  <a:pt x="62" y="238"/>
                </a:lnTo>
                <a:lnTo>
                  <a:pt x="70" y="248"/>
                </a:lnTo>
                <a:lnTo>
                  <a:pt x="82" y="252"/>
                </a:lnTo>
                <a:lnTo>
                  <a:pt x="94" y="254"/>
                </a:lnTo>
                <a:lnTo>
                  <a:pt x="94" y="254"/>
                </a:lnTo>
                <a:lnTo>
                  <a:pt x="106" y="252"/>
                </a:lnTo>
                <a:lnTo>
                  <a:pt x="118" y="246"/>
                </a:lnTo>
                <a:lnTo>
                  <a:pt x="128" y="238"/>
                </a:lnTo>
                <a:lnTo>
                  <a:pt x="136" y="224"/>
                </a:lnTo>
                <a:lnTo>
                  <a:pt x="142" y="208"/>
                </a:lnTo>
                <a:lnTo>
                  <a:pt x="146" y="188"/>
                </a:lnTo>
                <a:lnTo>
                  <a:pt x="148" y="166"/>
                </a:lnTo>
                <a:lnTo>
                  <a:pt x="150" y="140"/>
                </a:lnTo>
                <a:lnTo>
                  <a:pt x="150" y="140"/>
                </a:lnTo>
                <a:lnTo>
                  <a:pt x="148" y="116"/>
                </a:lnTo>
                <a:lnTo>
                  <a:pt x="146" y="94"/>
                </a:lnTo>
                <a:lnTo>
                  <a:pt x="142" y="76"/>
                </a:lnTo>
                <a:lnTo>
                  <a:pt x="136" y="58"/>
                </a:lnTo>
                <a:lnTo>
                  <a:pt x="128" y="46"/>
                </a:lnTo>
                <a:lnTo>
                  <a:pt x="118" y="36"/>
                </a:lnTo>
                <a:lnTo>
                  <a:pt x="108" y="30"/>
                </a:lnTo>
                <a:lnTo>
                  <a:pt x="94" y="28"/>
                </a:lnTo>
                <a:lnTo>
                  <a:pt x="94" y="28"/>
                </a:lnTo>
                <a:lnTo>
                  <a:pt x="82" y="30"/>
                </a:lnTo>
                <a:lnTo>
                  <a:pt x="72" y="36"/>
                </a:lnTo>
                <a:lnTo>
                  <a:pt x="62" y="44"/>
                </a:lnTo>
                <a:lnTo>
                  <a:pt x="54" y="58"/>
                </a:lnTo>
                <a:lnTo>
                  <a:pt x="48" y="74"/>
                </a:lnTo>
                <a:lnTo>
                  <a:pt x="42" y="94"/>
                </a:lnTo>
                <a:lnTo>
                  <a:pt x="40" y="116"/>
                </a:lnTo>
                <a:lnTo>
                  <a:pt x="38" y="142"/>
                </a:lnTo>
                <a:lnTo>
                  <a:pt x="38" y="14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0" name="Freeform 115">
            <a:extLst>
              <a:ext uri="{FF2B5EF4-FFF2-40B4-BE49-F238E27FC236}">
                <a16:creationId xmlns:a16="http://schemas.microsoft.com/office/drawing/2014/main" id="{1FB152D9-7A40-10B7-A432-4E48CB043639}"/>
              </a:ext>
            </a:extLst>
          </p:cNvPr>
          <p:cNvSpPr>
            <a:spLocks/>
          </p:cNvSpPr>
          <p:nvPr/>
        </p:nvSpPr>
        <p:spPr bwMode="auto">
          <a:xfrm>
            <a:off x="5074313" y="2737741"/>
            <a:ext cx="175420" cy="391684"/>
          </a:xfrm>
          <a:custGeom>
            <a:avLst/>
            <a:gdLst>
              <a:gd name="T0" fmla="*/ 0 w 175"/>
              <a:gd name="T1" fmla="*/ 278 h 278"/>
              <a:gd name="T2" fmla="*/ 0 w 175"/>
              <a:gd name="T3" fmla="*/ 256 h 278"/>
              <a:gd name="T4" fmla="*/ 30 w 175"/>
              <a:gd name="T5" fmla="*/ 228 h 278"/>
              <a:gd name="T6" fmla="*/ 30 w 175"/>
              <a:gd name="T7" fmla="*/ 228 h 278"/>
              <a:gd name="T8" fmla="*/ 76 w 175"/>
              <a:gd name="T9" fmla="*/ 184 h 278"/>
              <a:gd name="T10" fmla="*/ 94 w 175"/>
              <a:gd name="T11" fmla="*/ 164 h 278"/>
              <a:gd name="T12" fmla="*/ 108 w 175"/>
              <a:gd name="T13" fmla="*/ 146 h 278"/>
              <a:gd name="T14" fmla="*/ 117 w 175"/>
              <a:gd name="T15" fmla="*/ 130 h 278"/>
              <a:gd name="T16" fmla="*/ 125 w 175"/>
              <a:gd name="T17" fmla="*/ 114 h 278"/>
              <a:gd name="T18" fmla="*/ 129 w 175"/>
              <a:gd name="T19" fmla="*/ 100 h 278"/>
              <a:gd name="T20" fmla="*/ 131 w 175"/>
              <a:gd name="T21" fmla="*/ 84 h 278"/>
              <a:gd name="T22" fmla="*/ 131 w 175"/>
              <a:gd name="T23" fmla="*/ 84 h 278"/>
              <a:gd name="T24" fmla="*/ 131 w 175"/>
              <a:gd name="T25" fmla="*/ 74 h 278"/>
              <a:gd name="T26" fmla="*/ 129 w 175"/>
              <a:gd name="T27" fmla="*/ 64 h 278"/>
              <a:gd name="T28" fmla="*/ 125 w 175"/>
              <a:gd name="T29" fmla="*/ 54 h 278"/>
              <a:gd name="T30" fmla="*/ 119 w 175"/>
              <a:gd name="T31" fmla="*/ 46 h 278"/>
              <a:gd name="T32" fmla="*/ 113 w 175"/>
              <a:gd name="T33" fmla="*/ 40 h 278"/>
              <a:gd name="T34" fmla="*/ 104 w 175"/>
              <a:gd name="T35" fmla="*/ 34 h 278"/>
              <a:gd name="T36" fmla="*/ 92 w 175"/>
              <a:gd name="T37" fmla="*/ 32 h 278"/>
              <a:gd name="T38" fmla="*/ 78 w 175"/>
              <a:gd name="T39" fmla="*/ 30 h 278"/>
              <a:gd name="T40" fmla="*/ 78 w 175"/>
              <a:gd name="T41" fmla="*/ 30 h 278"/>
              <a:gd name="T42" fmla="*/ 60 w 175"/>
              <a:gd name="T43" fmla="*/ 32 h 278"/>
              <a:gd name="T44" fmla="*/ 44 w 175"/>
              <a:gd name="T45" fmla="*/ 38 h 278"/>
              <a:gd name="T46" fmla="*/ 30 w 175"/>
              <a:gd name="T47" fmla="*/ 46 h 278"/>
              <a:gd name="T48" fmla="*/ 20 w 175"/>
              <a:gd name="T49" fmla="*/ 54 h 278"/>
              <a:gd name="T50" fmla="*/ 8 w 175"/>
              <a:gd name="T51" fmla="*/ 28 h 278"/>
              <a:gd name="T52" fmla="*/ 8 w 175"/>
              <a:gd name="T53" fmla="*/ 28 h 278"/>
              <a:gd name="T54" fmla="*/ 24 w 175"/>
              <a:gd name="T55" fmla="*/ 16 h 278"/>
              <a:gd name="T56" fmla="*/ 42 w 175"/>
              <a:gd name="T57" fmla="*/ 8 h 278"/>
              <a:gd name="T58" fmla="*/ 62 w 175"/>
              <a:gd name="T59" fmla="*/ 2 h 278"/>
              <a:gd name="T60" fmla="*/ 86 w 175"/>
              <a:gd name="T61" fmla="*/ 0 h 278"/>
              <a:gd name="T62" fmla="*/ 86 w 175"/>
              <a:gd name="T63" fmla="*/ 0 h 278"/>
              <a:gd name="T64" fmla="*/ 106 w 175"/>
              <a:gd name="T65" fmla="*/ 2 h 278"/>
              <a:gd name="T66" fmla="*/ 123 w 175"/>
              <a:gd name="T67" fmla="*/ 6 h 278"/>
              <a:gd name="T68" fmla="*/ 137 w 175"/>
              <a:gd name="T69" fmla="*/ 14 h 278"/>
              <a:gd name="T70" fmla="*/ 149 w 175"/>
              <a:gd name="T71" fmla="*/ 24 h 278"/>
              <a:gd name="T72" fmla="*/ 157 w 175"/>
              <a:gd name="T73" fmla="*/ 36 h 278"/>
              <a:gd name="T74" fmla="*/ 163 w 175"/>
              <a:gd name="T75" fmla="*/ 50 h 278"/>
              <a:gd name="T76" fmla="*/ 167 w 175"/>
              <a:gd name="T77" fmla="*/ 64 h 278"/>
              <a:gd name="T78" fmla="*/ 169 w 175"/>
              <a:gd name="T79" fmla="*/ 80 h 278"/>
              <a:gd name="T80" fmla="*/ 169 w 175"/>
              <a:gd name="T81" fmla="*/ 80 h 278"/>
              <a:gd name="T82" fmla="*/ 167 w 175"/>
              <a:gd name="T83" fmla="*/ 98 h 278"/>
              <a:gd name="T84" fmla="*/ 161 w 175"/>
              <a:gd name="T85" fmla="*/ 116 h 278"/>
              <a:gd name="T86" fmla="*/ 153 w 175"/>
              <a:gd name="T87" fmla="*/ 134 h 278"/>
              <a:gd name="T88" fmla="*/ 143 w 175"/>
              <a:gd name="T89" fmla="*/ 152 h 278"/>
              <a:gd name="T90" fmla="*/ 129 w 175"/>
              <a:gd name="T91" fmla="*/ 170 h 278"/>
              <a:gd name="T92" fmla="*/ 113 w 175"/>
              <a:gd name="T93" fmla="*/ 188 h 278"/>
              <a:gd name="T94" fmla="*/ 74 w 175"/>
              <a:gd name="T95" fmla="*/ 226 h 278"/>
              <a:gd name="T96" fmla="*/ 54 w 175"/>
              <a:gd name="T97" fmla="*/ 248 h 278"/>
              <a:gd name="T98" fmla="*/ 54 w 175"/>
              <a:gd name="T99" fmla="*/ 248 h 278"/>
              <a:gd name="T100" fmla="*/ 175 w 175"/>
              <a:gd name="T101" fmla="*/ 248 h 278"/>
              <a:gd name="T102" fmla="*/ 175 w 175"/>
              <a:gd name="T103" fmla="*/ 278 h 278"/>
              <a:gd name="T104" fmla="*/ 0 w 175"/>
              <a:gd name="T105" fmla="*/ 278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75" h="278">
                <a:moveTo>
                  <a:pt x="0" y="278"/>
                </a:moveTo>
                <a:lnTo>
                  <a:pt x="0" y="256"/>
                </a:lnTo>
                <a:lnTo>
                  <a:pt x="30" y="228"/>
                </a:lnTo>
                <a:lnTo>
                  <a:pt x="30" y="228"/>
                </a:lnTo>
                <a:lnTo>
                  <a:pt x="76" y="184"/>
                </a:lnTo>
                <a:lnTo>
                  <a:pt x="94" y="164"/>
                </a:lnTo>
                <a:lnTo>
                  <a:pt x="108" y="146"/>
                </a:lnTo>
                <a:lnTo>
                  <a:pt x="117" y="130"/>
                </a:lnTo>
                <a:lnTo>
                  <a:pt x="125" y="114"/>
                </a:lnTo>
                <a:lnTo>
                  <a:pt x="129" y="100"/>
                </a:lnTo>
                <a:lnTo>
                  <a:pt x="131" y="84"/>
                </a:lnTo>
                <a:lnTo>
                  <a:pt x="131" y="84"/>
                </a:lnTo>
                <a:lnTo>
                  <a:pt x="131" y="74"/>
                </a:lnTo>
                <a:lnTo>
                  <a:pt x="129" y="64"/>
                </a:lnTo>
                <a:lnTo>
                  <a:pt x="125" y="54"/>
                </a:lnTo>
                <a:lnTo>
                  <a:pt x="119" y="46"/>
                </a:lnTo>
                <a:lnTo>
                  <a:pt x="113" y="40"/>
                </a:lnTo>
                <a:lnTo>
                  <a:pt x="104" y="34"/>
                </a:lnTo>
                <a:lnTo>
                  <a:pt x="92" y="32"/>
                </a:lnTo>
                <a:lnTo>
                  <a:pt x="78" y="30"/>
                </a:lnTo>
                <a:lnTo>
                  <a:pt x="78" y="30"/>
                </a:lnTo>
                <a:lnTo>
                  <a:pt x="60" y="32"/>
                </a:lnTo>
                <a:lnTo>
                  <a:pt x="44" y="38"/>
                </a:lnTo>
                <a:lnTo>
                  <a:pt x="30" y="46"/>
                </a:lnTo>
                <a:lnTo>
                  <a:pt x="20" y="54"/>
                </a:lnTo>
                <a:lnTo>
                  <a:pt x="8" y="28"/>
                </a:lnTo>
                <a:lnTo>
                  <a:pt x="8" y="28"/>
                </a:lnTo>
                <a:lnTo>
                  <a:pt x="24" y="16"/>
                </a:lnTo>
                <a:lnTo>
                  <a:pt x="42" y="8"/>
                </a:lnTo>
                <a:lnTo>
                  <a:pt x="62" y="2"/>
                </a:lnTo>
                <a:lnTo>
                  <a:pt x="86" y="0"/>
                </a:lnTo>
                <a:lnTo>
                  <a:pt x="86" y="0"/>
                </a:lnTo>
                <a:lnTo>
                  <a:pt x="106" y="2"/>
                </a:lnTo>
                <a:lnTo>
                  <a:pt x="123" y="6"/>
                </a:lnTo>
                <a:lnTo>
                  <a:pt x="137" y="14"/>
                </a:lnTo>
                <a:lnTo>
                  <a:pt x="149" y="24"/>
                </a:lnTo>
                <a:lnTo>
                  <a:pt x="157" y="36"/>
                </a:lnTo>
                <a:lnTo>
                  <a:pt x="163" y="50"/>
                </a:lnTo>
                <a:lnTo>
                  <a:pt x="167" y="64"/>
                </a:lnTo>
                <a:lnTo>
                  <a:pt x="169" y="80"/>
                </a:lnTo>
                <a:lnTo>
                  <a:pt x="169" y="80"/>
                </a:lnTo>
                <a:lnTo>
                  <a:pt x="167" y="98"/>
                </a:lnTo>
                <a:lnTo>
                  <a:pt x="161" y="116"/>
                </a:lnTo>
                <a:lnTo>
                  <a:pt x="153" y="134"/>
                </a:lnTo>
                <a:lnTo>
                  <a:pt x="143" y="152"/>
                </a:lnTo>
                <a:lnTo>
                  <a:pt x="129" y="170"/>
                </a:lnTo>
                <a:lnTo>
                  <a:pt x="113" y="188"/>
                </a:lnTo>
                <a:lnTo>
                  <a:pt x="74" y="226"/>
                </a:lnTo>
                <a:lnTo>
                  <a:pt x="54" y="248"/>
                </a:lnTo>
                <a:lnTo>
                  <a:pt x="54" y="248"/>
                </a:lnTo>
                <a:lnTo>
                  <a:pt x="175" y="248"/>
                </a:lnTo>
                <a:lnTo>
                  <a:pt x="175" y="278"/>
                </a:lnTo>
                <a:lnTo>
                  <a:pt x="0" y="27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Freeform 126">
            <a:extLst>
              <a:ext uri="{FF2B5EF4-FFF2-40B4-BE49-F238E27FC236}">
                <a16:creationId xmlns:a16="http://schemas.microsoft.com/office/drawing/2014/main" id="{FCCCA50D-9C7C-7E99-2372-AD6FE3AFD0AE}"/>
              </a:ext>
            </a:extLst>
          </p:cNvPr>
          <p:cNvSpPr>
            <a:spLocks/>
          </p:cNvSpPr>
          <p:nvPr/>
        </p:nvSpPr>
        <p:spPr bwMode="auto">
          <a:xfrm>
            <a:off x="8179739" y="2732104"/>
            <a:ext cx="136326" cy="377595"/>
          </a:xfrm>
          <a:custGeom>
            <a:avLst/>
            <a:gdLst>
              <a:gd name="T0" fmla="*/ 96 w 136"/>
              <a:gd name="T1" fmla="*/ 134 h 268"/>
              <a:gd name="T2" fmla="*/ 0 w 136"/>
              <a:gd name="T3" fmla="*/ 228 h 268"/>
              <a:gd name="T4" fmla="*/ 0 w 136"/>
              <a:gd name="T5" fmla="*/ 268 h 268"/>
              <a:gd name="T6" fmla="*/ 136 w 136"/>
              <a:gd name="T7" fmla="*/ 134 h 268"/>
              <a:gd name="T8" fmla="*/ 0 w 136"/>
              <a:gd name="T9" fmla="*/ 0 h 268"/>
              <a:gd name="T10" fmla="*/ 0 w 136"/>
              <a:gd name="T11" fmla="*/ 40 h 268"/>
              <a:gd name="T12" fmla="*/ 96 w 136"/>
              <a:gd name="T13" fmla="*/ 134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268">
                <a:moveTo>
                  <a:pt x="96" y="134"/>
                </a:moveTo>
                <a:lnTo>
                  <a:pt x="0" y="228"/>
                </a:lnTo>
                <a:lnTo>
                  <a:pt x="0" y="268"/>
                </a:lnTo>
                <a:lnTo>
                  <a:pt x="136" y="134"/>
                </a:lnTo>
                <a:lnTo>
                  <a:pt x="0" y="0"/>
                </a:lnTo>
                <a:lnTo>
                  <a:pt x="0" y="40"/>
                </a:lnTo>
                <a:lnTo>
                  <a:pt x="96" y="134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2" name="Rectangle 127">
            <a:extLst>
              <a:ext uri="{FF2B5EF4-FFF2-40B4-BE49-F238E27FC236}">
                <a16:creationId xmlns:a16="http://schemas.microsoft.com/office/drawing/2014/main" id="{117341BC-04C2-6198-FEBD-EBCC9B8AD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9739" y="2901177"/>
            <a:ext cx="94226" cy="394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43" name="Rectangle 128">
            <a:extLst>
              <a:ext uri="{FF2B5EF4-FFF2-40B4-BE49-F238E27FC236}">
                <a16:creationId xmlns:a16="http://schemas.microsoft.com/office/drawing/2014/main" id="{B901DD2B-E49E-3929-BEC8-28C9D0DCE9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57446" y="2901177"/>
            <a:ext cx="94226" cy="394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4" name="Freeform 129">
            <a:extLst>
              <a:ext uri="{FF2B5EF4-FFF2-40B4-BE49-F238E27FC236}">
                <a16:creationId xmlns:a16="http://schemas.microsoft.com/office/drawing/2014/main" id="{B283BBE3-D24B-A719-6640-546E36508F29}"/>
              </a:ext>
            </a:extLst>
          </p:cNvPr>
          <p:cNvSpPr>
            <a:spLocks/>
          </p:cNvSpPr>
          <p:nvPr/>
        </p:nvSpPr>
        <p:spPr bwMode="auto">
          <a:xfrm>
            <a:off x="4108002" y="2732104"/>
            <a:ext cx="134321" cy="377595"/>
          </a:xfrm>
          <a:custGeom>
            <a:avLst/>
            <a:gdLst>
              <a:gd name="T0" fmla="*/ 94 w 134"/>
              <a:gd name="T1" fmla="*/ 134 h 268"/>
              <a:gd name="T2" fmla="*/ 0 w 134"/>
              <a:gd name="T3" fmla="*/ 228 h 268"/>
              <a:gd name="T4" fmla="*/ 0 w 134"/>
              <a:gd name="T5" fmla="*/ 268 h 268"/>
              <a:gd name="T6" fmla="*/ 134 w 134"/>
              <a:gd name="T7" fmla="*/ 134 h 268"/>
              <a:gd name="T8" fmla="*/ 0 w 134"/>
              <a:gd name="T9" fmla="*/ 0 h 268"/>
              <a:gd name="T10" fmla="*/ 0 w 134"/>
              <a:gd name="T11" fmla="*/ 40 h 268"/>
              <a:gd name="T12" fmla="*/ 94 w 134"/>
              <a:gd name="T13" fmla="*/ 134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4" h="268">
                <a:moveTo>
                  <a:pt x="94" y="134"/>
                </a:moveTo>
                <a:lnTo>
                  <a:pt x="0" y="228"/>
                </a:lnTo>
                <a:lnTo>
                  <a:pt x="0" y="268"/>
                </a:lnTo>
                <a:lnTo>
                  <a:pt x="134" y="134"/>
                </a:lnTo>
                <a:lnTo>
                  <a:pt x="0" y="0"/>
                </a:lnTo>
                <a:lnTo>
                  <a:pt x="0" y="40"/>
                </a:lnTo>
                <a:lnTo>
                  <a:pt x="94" y="134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5" name="Rectangle 130">
            <a:extLst>
              <a:ext uri="{FF2B5EF4-FFF2-40B4-BE49-F238E27FC236}">
                <a16:creationId xmlns:a16="http://schemas.microsoft.com/office/drawing/2014/main" id="{D629A39B-66A8-11B6-8772-2A0E5AD05F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8002" y="2901177"/>
            <a:ext cx="92220" cy="394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6" name="Rectangle 131">
            <a:extLst>
              <a:ext uri="{FF2B5EF4-FFF2-40B4-BE49-F238E27FC236}">
                <a16:creationId xmlns:a16="http://schemas.microsoft.com/office/drawing/2014/main" id="{108A192F-018A-28AC-57AE-435F861AC2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3704" y="2901177"/>
            <a:ext cx="94226" cy="394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5A2B4AD-FCD0-6FDC-8A72-FF4FA60F3DE5}"/>
              </a:ext>
            </a:extLst>
          </p:cNvPr>
          <p:cNvSpPr txBox="1"/>
          <p:nvPr/>
        </p:nvSpPr>
        <p:spPr>
          <a:xfrm>
            <a:off x="875405" y="4501202"/>
            <a:ext cx="3788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Train &amp; Valid </a:t>
            </a:r>
            <a:r>
              <a:rPr kumimoji="1" lang="ko-KR" altLang="en-US" sz="2400" b="1" dirty="0"/>
              <a:t>데이터로 분리</a:t>
            </a:r>
          </a:p>
        </p:txBody>
      </p:sp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7E71E870-E3FC-E7E5-48D5-51E40DE23871}"/>
              </a:ext>
            </a:extLst>
          </p:cNvPr>
          <p:cNvGraphicFramePr>
            <a:graphicFrameLocks noGrp="1"/>
          </p:cNvGraphicFramePr>
          <p:nvPr/>
        </p:nvGraphicFramePr>
        <p:xfrm>
          <a:off x="880595" y="5712462"/>
          <a:ext cx="3490797" cy="1036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81046">
                  <a:extLst>
                    <a:ext uri="{9D8B030D-6E8A-4147-A177-3AD203B41FA5}">
                      <a16:colId xmlns:a16="http://schemas.microsoft.com/office/drawing/2014/main" val="1806504109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254610979"/>
                    </a:ext>
                  </a:extLst>
                </a:gridCol>
                <a:gridCol w="1581151">
                  <a:extLst>
                    <a:ext uri="{9D8B030D-6E8A-4147-A177-3AD203B41FA5}">
                      <a16:colId xmlns:a16="http://schemas.microsoft.com/office/drawing/2014/main" val="2096488570"/>
                    </a:ext>
                  </a:extLst>
                </a:gridCol>
              </a:tblGrid>
              <a:tr h="2702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Train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: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Valid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6466175"/>
                  </a:ext>
                </a:extLst>
              </a:tr>
              <a:tr h="2702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8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: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2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44089612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6F680CA-DED0-9EA4-4CDB-7F19C7403FDC}"/>
              </a:ext>
            </a:extLst>
          </p:cNvPr>
          <p:cNvSpPr txBox="1"/>
          <p:nvPr/>
        </p:nvSpPr>
        <p:spPr>
          <a:xfrm>
            <a:off x="15107478" y="441080"/>
            <a:ext cx="29949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MODELING -NTT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1C227AC-DFA5-AF46-D87E-DDD04A14E871}"/>
              </a:ext>
            </a:extLst>
          </p:cNvPr>
          <p:cNvSpPr txBox="1"/>
          <p:nvPr/>
        </p:nvSpPr>
        <p:spPr>
          <a:xfrm>
            <a:off x="5060539" y="4114473"/>
            <a:ext cx="31219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/>
              <a:t>AutoML</a:t>
            </a:r>
            <a:endParaRPr kumimoji="1" lang="en-US" altLang="ko-KR" sz="2400" b="1" dirty="0"/>
          </a:p>
          <a:p>
            <a:r>
              <a:rPr kumimoji="1" lang="en-US" altLang="ko-KR" sz="2400" b="1" dirty="0" err="1"/>
              <a:t>Pycaret</a:t>
            </a:r>
            <a:r>
              <a:rPr kumimoji="1" lang="ko-KR" altLang="en-US" sz="2400" b="1" dirty="0" err="1"/>
              <a:t>으로</a:t>
            </a:r>
            <a:r>
              <a:rPr kumimoji="1" lang="ko-KR" altLang="en-US" sz="2400" b="1" dirty="0"/>
              <a:t> 모델 비교</a:t>
            </a:r>
          </a:p>
        </p:txBody>
      </p: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018709"/>
              </p:ext>
            </p:extLst>
          </p:nvPr>
        </p:nvGraphicFramePr>
        <p:xfrm>
          <a:off x="838200" y="1378925"/>
          <a:ext cx="458429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2891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11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sp>
        <p:nvSpPr>
          <p:cNvPr id="4" name="Rectangle 60">
            <a:extLst>
              <a:ext uri="{FF2B5EF4-FFF2-40B4-BE49-F238E27FC236}">
                <a16:creationId xmlns:a16="http://schemas.microsoft.com/office/drawing/2014/main" id="{2A212010-BEC6-991E-5C35-94EAB02908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90552" y="3238500"/>
            <a:ext cx="20048" cy="5507527"/>
          </a:xfrm>
          <a:prstGeom prst="rect">
            <a:avLst/>
          </a:prstGeom>
          <a:solidFill>
            <a:srgbClr val="80808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Freeform 116">
            <a:extLst>
              <a:ext uri="{FF2B5EF4-FFF2-40B4-BE49-F238E27FC236}">
                <a16:creationId xmlns:a16="http://schemas.microsoft.com/office/drawing/2014/main" id="{1F54B78C-EB2A-C365-D838-D2AA12842C68}"/>
              </a:ext>
            </a:extLst>
          </p:cNvPr>
          <p:cNvSpPr>
            <a:spLocks noEditPoints="1"/>
          </p:cNvSpPr>
          <p:nvPr/>
        </p:nvSpPr>
        <p:spPr bwMode="auto">
          <a:xfrm>
            <a:off x="8763000" y="2705100"/>
            <a:ext cx="205047" cy="400137"/>
          </a:xfrm>
          <a:custGeom>
            <a:avLst/>
            <a:gdLst>
              <a:gd name="T0" fmla="*/ 186 w 186"/>
              <a:gd name="T1" fmla="*/ 138 h 284"/>
              <a:gd name="T2" fmla="*/ 180 w 186"/>
              <a:gd name="T3" fmla="*/ 200 h 284"/>
              <a:gd name="T4" fmla="*/ 160 w 186"/>
              <a:gd name="T5" fmla="*/ 246 h 284"/>
              <a:gd name="T6" fmla="*/ 148 w 186"/>
              <a:gd name="T7" fmla="*/ 262 h 284"/>
              <a:gd name="T8" fmla="*/ 132 w 186"/>
              <a:gd name="T9" fmla="*/ 274 h 284"/>
              <a:gd name="T10" fmla="*/ 112 w 186"/>
              <a:gd name="T11" fmla="*/ 282 h 284"/>
              <a:gd name="T12" fmla="*/ 90 w 186"/>
              <a:gd name="T13" fmla="*/ 284 h 284"/>
              <a:gd name="T14" fmla="*/ 80 w 186"/>
              <a:gd name="T15" fmla="*/ 282 h 284"/>
              <a:gd name="T16" fmla="*/ 62 w 186"/>
              <a:gd name="T17" fmla="*/ 278 h 284"/>
              <a:gd name="T18" fmla="*/ 46 w 186"/>
              <a:gd name="T19" fmla="*/ 270 h 284"/>
              <a:gd name="T20" fmla="*/ 26 w 186"/>
              <a:gd name="T21" fmla="*/ 248 h 284"/>
              <a:gd name="T22" fmla="*/ 6 w 186"/>
              <a:gd name="T23" fmla="*/ 202 h 284"/>
              <a:gd name="T24" fmla="*/ 0 w 186"/>
              <a:gd name="T25" fmla="*/ 142 h 284"/>
              <a:gd name="T26" fmla="*/ 2 w 186"/>
              <a:gd name="T27" fmla="*/ 110 h 284"/>
              <a:gd name="T28" fmla="*/ 14 w 186"/>
              <a:gd name="T29" fmla="*/ 56 h 284"/>
              <a:gd name="T30" fmla="*/ 40 w 186"/>
              <a:gd name="T31" fmla="*/ 20 h 284"/>
              <a:gd name="T32" fmla="*/ 56 w 186"/>
              <a:gd name="T33" fmla="*/ 8 h 284"/>
              <a:gd name="T34" fmla="*/ 76 w 186"/>
              <a:gd name="T35" fmla="*/ 2 h 284"/>
              <a:gd name="T36" fmla="*/ 96 w 186"/>
              <a:gd name="T37" fmla="*/ 0 h 284"/>
              <a:gd name="T38" fmla="*/ 106 w 186"/>
              <a:gd name="T39" fmla="*/ 0 h 284"/>
              <a:gd name="T40" fmla="*/ 124 w 186"/>
              <a:gd name="T41" fmla="*/ 4 h 284"/>
              <a:gd name="T42" fmla="*/ 142 w 186"/>
              <a:gd name="T43" fmla="*/ 14 h 284"/>
              <a:gd name="T44" fmla="*/ 162 w 186"/>
              <a:gd name="T45" fmla="*/ 36 h 284"/>
              <a:gd name="T46" fmla="*/ 180 w 186"/>
              <a:gd name="T47" fmla="*/ 80 h 284"/>
              <a:gd name="T48" fmla="*/ 186 w 186"/>
              <a:gd name="T49" fmla="*/ 138 h 284"/>
              <a:gd name="T50" fmla="*/ 36 w 186"/>
              <a:gd name="T51" fmla="*/ 142 h 284"/>
              <a:gd name="T52" fmla="*/ 38 w 186"/>
              <a:gd name="T53" fmla="*/ 168 h 284"/>
              <a:gd name="T54" fmla="*/ 46 w 186"/>
              <a:gd name="T55" fmla="*/ 210 h 284"/>
              <a:gd name="T56" fmla="*/ 60 w 186"/>
              <a:gd name="T57" fmla="*/ 238 h 284"/>
              <a:gd name="T58" fmla="*/ 80 w 186"/>
              <a:gd name="T59" fmla="*/ 252 h 284"/>
              <a:gd name="T60" fmla="*/ 92 w 186"/>
              <a:gd name="T61" fmla="*/ 254 h 284"/>
              <a:gd name="T62" fmla="*/ 118 w 186"/>
              <a:gd name="T63" fmla="*/ 246 h 284"/>
              <a:gd name="T64" fmla="*/ 134 w 186"/>
              <a:gd name="T65" fmla="*/ 224 h 284"/>
              <a:gd name="T66" fmla="*/ 144 w 186"/>
              <a:gd name="T67" fmla="*/ 188 h 284"/>
              <a:gd name="T68" fmla="*/ 148 w 186"/>
              <a:gd name="T69" fmla="*/ 140 h 284"/>
              <a:gd name="T70" fmla="*/ 148 w 186"/>
              <a:gd name="T71" fmla="*/ 116 h 284"/>
              <a:gd name="T72" fmla="*/ 142 w 186"/>
              <a:gd name="T73" fmla="*/ 76 h 284"/>
              <a:gd name="T74" fmla="*/ 128 w 186"/>
              <a:gd name="T75" fmla="*/ 46 h 284"/>
              <a:gd name="T76" fmla="*/ 106 w 186"/>
              <a:gd name="T77" fmla="*/ 30 h 284"/>
              <a:gd name="T78" fmla="*/ 92 w 186"/>
              <a:gd name="T79" fmla="*/ 28 h 284"/>
              <a:gd name="T80" fmla="*/ 70 w 186"/>
              <a:gd name="T81" fmla="*/ 36 h 284"/>
              <a:gd name="T82" fmla="*/ 52 w 186"/>
              <a:gd name="T83" fmla="*/ 58 h 284"/>
              <a:gd name="T84" fmla="*/ 42 w 186"/>
              <a:gd name="T85" fmla="*/ 94 h 284"/>
              <a:gd name="T86" fmla="*/ 36 w 186"/>
              <a:gd name="T87" fmla="*/ 142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6" h="284">
                <a:moveTo>
                  <a:pt x="186" y="138"/>
                </a:moveTo>
                <a:lnTo>
                  <a:pt x="186" y="138"/>
                </a:lnTo>
                <a:lnTo>
                  <a:pt x="184" y="172"/>
                </a:lnTo>
                <a:lnTo>
                  <a:pt x="180" y="200"/>
                </a:lnTo>
                <a:lnTo>
                  <a:pt x="172" y="226"/>
                </a:lnTo>
                <a:lnTo>
                  <a:pt x="160" y="246"/>
                </a:lnTo>
                <a:lnTo>
                  <a:pt x="154" y="254"/>
                </a:lnTo>
                <a:lnTo>
                  <a:pt x="148" y="262"/>
                </a:lnTo>
                <a:lnTo>
                  <a:pt x="140" y="268"/>
                </a:lnTo>
                <a:lnTo>
                  <a:pt x="132" y="274"/>
                </a:lnTo>
                <a:lnTo>
                  <a:pt x="122" y="278"/>
                </a:lnTo>
                <a:lnTo>
                  <a:pt x="112" y="282"/>
                </a:lnTo>
                <a:lnTo>
                  <a:pt x="102" y="282"/>
                </a:lnTo>
                <a:lnTo>
                  <a:pt x="90" y="284"/>
                </a:lnTo>
                <a:lnTo>
                  <a:pt x="90" y="284"/>
                </a:lnTo>
                <a:lnTo>
                  <a:pt x="80" y="282"/>
                </a:lnTo>
                <a:lnTo>
                  <a:pt x="72" y="282"/>
                </a:lnTo>
                <a:lnTo>
                  <a:pt x="62" y="278"/>
                </a:lnTo>
                <a:lnTo>
                  <a:pt x="54" y="274"/>
                </a:lnTo>
                <a:lnTo>
                  <a:pt x="46" y="270"/>
                </a:lnTo>
                <a:lnTo>
                  <a:pt x="38" y="262"/>
                </a:lnTo>
                <a:lnTo>
                  <a:pt x="26" y="248"/>
                </a:lnTo>
                <a:lnTo>
                  <a:pt x="14" y="228"/>
                </a:lnTo>
                <a:lnTo>
                  <a:pt x="6" y="202"/>
                </a:lnTo>
                <a:lnTo>
                  <a:pt x="2" y="174"/>
                </a:lnTo>
                <a:lnTo>
                  <a:pt x="0" y="142"/>
                </a:lnTo>
                <a:lnTo>
                  <a:pt x="0" y="142"/>
                </a:lnTo>
                <a:lnTo>
                  <a:pt x="2" y="110"/>
                </a:lnTo>
                <a:lnTo>
                  <a:pt x="6" y="82"/>
                </a:lnTo>
                <a:lnTo>
                  <a:pt x="14" y="56"/>
                </a:lnTo>
                <a:lnTo>
                  <a:pt x="26" y="36"/>
                </a:lnTo>
                <a:lnTo>
                  <a:pt x="40" y="20"/>
                </a:lnTo>
                <a:lnTo>
                  <a:pt x="48" y="14"/>
                </a:lnTo>
                <a:lnTo>
                  <a:pt x="56" y="8"/>
                </a:lnTo>
                <a:lnTo>
                  <a:pt x="66" y="4"/>
                </a:lnTo>
                <a:lnTo>
                  <a:pt x="76" y="2"/>
                </a:lnTo>
                <a:lnTo>
                  <a:pt x="84" y="0"/>
                </a:lnTo>
                <a:lnTo>
                  <a:pt x="96" y="0"/>
                </a:lnTo>
                <a:lnTo>
                  <a:pt x="96" y="0"/>
                </a:lnTo>
                <a:lnTo>
                  <a:pt x="106" y="0"/>
                </a:lnTo>
                <a:lnTo>
                  <a:pt x="116" y="2"/>
                </a:lnTo>
                <a:lnTo>
                  <a:pt x="124" y="4"/>
                </a:lnTo>
                <a:lnTo>
                  <a:pt x="134" y="10"/>
                </a:lnTo>
                <a:lnTo>
                  <a:pt x="142" y="14"/>
                </a:lnTo>
                <a:lnTo>
                  <a:pt x="150" y="20"/>
                </a:lnTo>
                <a:lnTo>
                  <a:pt x="162" y="36"/>
                </a:lnTo>
                <a:lnTo>
                  <a:pt x="172" y="56"/>
                </a:lnTo>
                <a:lnTo>
                  <a:pt x="180" y="80"/>
                </a:lnTo>
                <a:lnTo>
                  <a:pt x="184" y="108"/>
                </a:lnTo>
                <a:lnTo>
                  <a:pt x="186" y="138"/>
                </a:lnTo>
                <a:lnTo>
                  <a:pt x="186" y="138"/>
                </a:lnTo>
                <a:close/>
                <a:moveTo>
                  <a:pt x="36" y="142"/>
                </a:moveTo>
                <a:lnTo>
                  <a:pt x="36" y="142"/>
                </a:lnTo>
                <a:lnTo>
                  <a:pt x="38" y="168"/>
                </a:lnTo>
                <a:lnTo>
                  <a:pt x="40" y="190"/>
                </a:lnTo>
                <a:lnTo>
                  <a:pt x="46" y="210"/>
                </a:lnTo>
                <a:lnTo>
                  <a:pt x="52" y="226"/>
                </a:lnTo>
                <a:lnTo>
                  <a:pt x="60" y="238"/>
                </a:lnTo>
                <a:lnTo>
                  <a:pt x="70" y="248"/>
                </a:lnTo>
                <a:lnTo>
                  <a:pt x="80" y="252"/>
                </a:lnTo>
                <a:lnTo>
                  <a:pt x="92" y="254"/>
                </a:lnTo>
                <a:lnTo>
                  <a:pt x="92" y="254"/>
                </a:lnTo>
                <a:lnTo>
                  <a:pt x="106" y="252"/>
                </a:lnTo>
                <a:lnTo>
                  <a:pt x="118" y="246"/>
                </a:lnTo>
                <a:lnTo>
                  <a:pt x="126" y="238"/>
                </a:lnTo>
                <a:lnTo>
                  <a:pt x="134" y="224"/>
                </a:lnTo>
                <a:lnTo>
                  <a:pt x="140" y="208"/>
                </a:lnTo>
                <a:lnTo>
                  <a:pt x="144" y="188"/>
                </a:lnTo>
                <a:lnTo>
                  <a:pt x="148" y="166"/>
                </a:lnTo>
                <a:lnTo>
                  <a:pt x="148" y="140"/>
                </a:lnTo>
                <a:lnTo>
                  <a:pt x="148" y="140"/>
                </a:lnTo>
                <a:lnTo>
                  <a:pt x="148" y="116"/>
                </a:lnTo>
                <a:lnTo>
                  <a:pt x="146" y="94"/>
                </a:lnTo>
                <a:lnTo>
                  <a:pt x="142" y="76"/>
                </a:lnTo>
                <a:lnTo>
                  <a:pt x="136" y="58"/>
                </a:lnTo>
                <a:lnTo>
                  <a:pt x="128" y="46"/>
                </a:lnTo>
                <a:lnTo>
                  <a:pt x="118" y="36"/>
                </a:lnTo>
                <a:lnTo>
                  <a:pt x="106" y="30"/>
                </a:lnTo>
                <a:lnTo>
                  <a:pt x="92" y="28"/>
                </a:lnTo>
                <a:lnTo>
                  <a:pt x="92" y="28"/>
                </a:lnTo>
                <a:lnTo>
                  <a:pt x="82" y="30"/>
                </a:lnTo>
                <a:lnTo>
                  <a:pt x="70" y="36"/>
                </a:lnTo>
                <a:lnTo>
                  <a:pt x="60" y="44"/>
                </a:lnTo>
                <a:lnTo>
                  <a:pt x="52" y="58"/>
                </a:lnTo>
                <a:lnTo>
                  <a:pt x="46" y="74"/>
                </a:lnTo>
                <a:lnTo>
                  <a:pt x="42" y="94"/>
                </a:lnTo>
                <a:lnTo>
                  <a:pt x="38" y="116"/>
                </a:lnTo>
                <a:lnTo>
                  <a:pt x="36" y="142"/>
                </a:lnTo>
                <a:lnTo>
                  <a:pt x="36" y="14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Freeform 117">
            <a:extLst>
              <a:ext uri="{FF2B5EF4-FFF2-40B4-BE49-F238E27FC236}">
                <a16:creationId xmlns:a16="http://schemas.microsoft.com/office/drawing/2014/main" id="{E45D71E8-692A-8086-69F9-80351A27C73E}"/>
              </a:ext>
            </a:extLst>
          </p:cNvPr>
          <p:cNvSpPr>
            <a:spLocks/>
          </p:cNvSpPr>
          <p:nvPr/>
        </p:nvSpPr>
        <p:spPr bwMode="auto">
          <a:xfrm>
            <a:off x="9003324" y="2705100"/>
            <a:ext cx="189613" cy="400137"/>
          </a:xfrm>
          <a:custGeom>
            <a:avLst/>
            <a:gdLst>
              <a:gd name="T0" fmla="*/ 10 w 172"/>
              <a:gd name="T1" fmla="*/ 236 h 284"/>
              <a:gd name="T2" fmla="*/ 36 w 172"/>
              <a:gd name="T3" fmla="*/ 248 h 284"/>
              <a:gd name="T4" fmla="*/ 72 w 172"/>
              <a:gd name="T5" fmla="*/ 254 h 284"/>
              <a:gd name="T6" fmla="*/ 88 w 172"/>
              <a:gd name="T7" fmla="*/ 252 h 284"/>
              <a:gd name="T8" fmla="*/ 112 w 172"/>
              <a:gd name="T9" fmla="*/ 242 h 284"/>
              <a:gd name="T10" fmla="*/ 126 w 172"/>
              <a:gd name="T11" fmla="*/ 228 h 284"/>
              <a:gd name="T12" fmla="*/ 132 w 172"/>
              <a:gd name="T13" fmla="*/ 210 h 284"/>
              <a:gd name="T14" fmla="*/ 134 w 172"/>
              <a:gd name="T15" fmla="*/ 200 h 284"/>
              <a:gd name="T16" fmla="*/ 128 w 172"/>
              <a:gd name="T17" fmla="*/ 176 h 284"/>
              <a:gd name="T18" fmla="*/ 112 w 172"/>
              <a:gd name="T19" fmla="*/ 158 h 284"/>
              <a:gd name="T20" fmla="*/ 88 w 172"/>
              <a:gd name="T21" fmla="*/ 148 h 284"/>
              <a:gd name="T22" fmla="*/ 62 w 172"/>
              <a:gd name="T23" fmla="*/ 146 h 284"/>
              <a:gd name="T24" fmla="*/ 42 w 172"/>
              <a:gd name="T25" fmla="*/ 118 h 284"/>
              <a:gd name="T26" fmla="*/ 62 w 172"/>
              <a:gd name="T27" fmla="*/ 118 h 284"/>
              <a:gd name="T28" fmla="*/ 84 w 172"/>
              <a:gd name="T29" fmla="*/ 114 h 284"/>
              <a:gd name="T30" fmla="*/ 104 w 172"/>
              <a:gd name="T31" fmla="*/ 106 h 284"/>
              <a:gd name="T32" fmla="*/ 118 w 172"/>
              <a:gd name="T33" fmla="*/ 92 h 284"/>
              <a:gd name="T34" fmla="*/ 124 w 172"/>
              <a:gd name="T35" fmla="*/ 72 h 284"/>
              <a:gd name="T36" fmla="*/ 124 w 172"/>
              <a:gd name="T37" fmla="*/ 62 h 284"/>
              <a:gd name="T38" fmla="*/ 118 w 172"/>
              <a:gd name="T39" fmla="*/ 48 h 284"/>
              <a:gd name="T40" fmla="*/ 106 w 172"/>
              <a:gd name="T41" fmla="*/ 36 h 284"/>
              <a:gd name="T42" fmla="*/ 88 w 172"/>
              <a:gd name="T43" fmla="*/ 30 h 284"/>
              <a:gd name="T44" fmla="*/ 76 w 172"/>
              <a:gd name="T45" fmla="*/ 30 h 284"/>
              <a:gd name="T46" fmla="*/ 44 w 172"/>
              <a:gd name="T47" fmla="*/ 36 h 284"/>
              <a:gd name="T48" fmla="*/ 20 w 172"/>
              <a:gd name="T49" fmla="*/ 48 h 284"/>
              <a:gd name="T50" fmla="*/ 10 w 172"/>
              <a:gd name="T51" fmla="*/ 20 h 284"/>
              <a:gd name="T52" fmla="*/ 42 w 172"/>
              <a:gd name="T53" fmla="*/ 6 h 284"/>
              <a:gd name="T54" fmla="*/ 82 w 172"/>
              <a:gd name="T55" fmla="*/ 0 h 284"/>
              <a:gd name="T56" fmla="*/ 102 w 172"/>
              <a:gd name="T57" fmla="*/ 2 h 284"/>
              <a:gd name="T58" fmla="*/ 132 w 172"/>
              <a:gd name="T59" fmla="*/ 12 h 284"/>
              <a:gd name="T60" fmla="*/ 150 w 172"/>
              <a:gd name="T61" fmla="*/ 30 h 284"/>
              <a:gd name="T62" fmla="*/ 160 w 172"/>
              <a:gd name="T63" fmla="*/ 52 h 284"/>
              <a:gd name="T64" fmla="*/ 162 w 172"/>
              <a:gd name="T65" fmla="*/ 66 h 284"/>
              <a:gd name="T66" fmla="*/ 158 w 172"/>
              <a:gd name="T67" fmla="*/ 86 h 284"/>
              <a:gd name="T68" fmla="*/ 148 w 172"/>
              <a:gd name="T69" fmla="*/ 104 h 284"/>
              <a:gd name="T70" fmla="*/ 132 w 172"/>
              <a:gd name="T71" fmla="*/ 118 h 284"/>
              <a:gd name="T72" fmla="*/ 110 w 172"/>
              <a:gd name="T73" fmla="*/ 130 h 284"/>
              <a:gd name="T74" fmla="*/ 110 w 172"/>
              <a:gd name="T75" fmla="*/ 132 h 284"/>
              <a:gd name="T76" fmla="*/ 134 w 172"/>
              <a:gd name="T77" fmla="*/ 140 h 284"/>
              <a:gd name="T78" fmla="*/ 154 w 172"/>
              <a:gd name="T79" fmla="*/ 154 h 284"/>
              <a:gd name="T80" fmla="*/ 168 w 172"/>
              <a:gd name="T81" fmla="*/ 174 h 284"/>
              <a:gd name="T82" fmla="*/ 172 w 172"/>
              <a:gd name="T83" fmla="*/ 202 h 284"/>
              <a:gd name="T84" fmla="*/ 170 w 172"/>
              <a:gd name="T85" fmla="*/ 218 h 284"/>
              <a:gd name="T86" fmla="*/ 158 w 172"/>
              <a:gd name="T87" fmla="*/ 246 h 284"/>
              <a:gd name="T88" fmla="*/ 132 w 172"/>
              <a:gd name="T89" fmla="*/ 270 h 284"/>
              <a:gd name="T90" fmla="*/ 96 w 172"/>
              <a:gd name="T91" fmla="*/ 282 h 284"/>
              <a:gd name="T92" fmla="*/ 72 w 172"/>
              <a:gd name="T93" fmla="*/ 284 h 284"/>
              <a:gd name="T94" fmla="*/ 30 w 172"/>
              <a:gd name="T95" fmla="*/ 278 h 284"/>
              <a:gd name="T96" fmla="*/ 0 w 172"/>
              <a:gd name="T97" fmla="*/ 26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2" h="284">
                <a:moveTo>
                  <a:pt x="10" y="236"/>
                </a:moveTo>
                <a:lnTo>
                  <a:pt x="10" y="236"/>
                </a:lnTo>
                <a:lnTo>
                  <a:pt x="20" y="242"/>
                </a:lnTo>
                <a:lnTo>
                  <a:pt x="36" y="248"/>
                </a:lnTo>
                <a:lnTo>
                  <a:pt x="52" y="252"/>
                </a:lnTo>
                <a:lnTo>
                  <a:pt x="72" y="254"/>
                </a:lnTo>
                <a:lnTo>
                  <a:pt x="72" y="254"/>
                </a:lnTo>
                <a:lnTo>
                  <a:pt x="88" y="252"/>
                </a:lnTo>
                <a:lnTo>
                  <a:pt x="102" y="248"/>
                </a:lnTo>
                <a:lnTo>
                  <a:pt x="112" y="242"/>
                </a:lnTo>
                <a:lnTo>
                  <a:pt x="120" y="236"/>
                </a:lnTo>
                <a:lnTo>
                  <a:pt x="126" y="228"/>
                </a:lnTo>
                <a:lnTo>
                  <a:pt x="130" y="218"/>
                </a:lnTo>
                <a:lnTo>
                  <a:pt x="132" y="210"/>
                </a:lnTo>
                <a:lnTo>
                  <a:pt x="134" y="200"/>
                </a:lnTo>
                <a:lnTo>
                  <a:pt x="134" y="200"/>
                </a:lnTo>
                <a:lnTo>
                  <a:pt x="132" y="186"/>
                </a:lnTo>
                <a:lnTo>
                  <a:pt x="128" y="176"/>
                </a:lnTo>
                <a:lnTo>
                  <a:pt x="120" y="166"/>
                </a:lnTo>
                <a:lnTo>
                  <a:pt x="112" y="158"/>
                </a:lnTo>
                <a:lnTo>
                  <a:pt x="100" y="152"/>
                </a:lnTo>
                <a:lnTo>
                  <a:pt x="88" y="148"/>
                </a:lnTo>
                <a:lnTo>
                  <a:pt x="76" y="146"/>
                </a:lnTo>
                <a:lnTo>
                  <a:pt x="62" y="146"/>
                </a:lnTo>
                <a:lnTo>
                  <a:pt x="42" y="146"/>
                </a:lnTo>
                <a:lnTo>
                  <a:pt x="42" y="118"/>
                </a:lnTo>
                <a:lnTo>
                  <a:pt x="62" y="118"/>
                </a:lnTo>
                <a:lnTo>
                  <a:pt x="62" y="118"/>
                </a:lnTo>
                <a:lnTo>
                  <a:pt x="74" y="116"/>
                </a:lnTo>
                <a:lnTo>
                  <a:pt x="84" y="114"/>
                </a:lnTo>
                <a:lnTo>
                  <a:pt x="94" y="112"/>
                </a:lnTo>
                <a:lnTo>
                  <a:pt x="104" y="106"/>
                </a:lnTo>
                <a:lnTo>
                  <a:pt x="112" y="100"/>
                </a:lnTo>
                <a:lnTo>
                  <a:pt x="118" y="92"/>
                </a:lnTo>
                <a:lnTo>
                  <a:pt x="122" y="82"/>
                </a:lnTo>
                <a:lnTo>
                  <a:pt x="124" y="72"/>
                </a:lnTo>
                <a:lnTo>
                  <a:pt x="124" y="72"/>
                </a:lnTo>
                <a:lnTo>
                  <a:pt x="124" y="62"/>
                </a:lnTo>
                <a:lnTo>
                  <a:pt x="122" y="56"/>
                </a:lnTo>
                <a:lnTo>
                  <a:pt x="118" y="48"/>
                </a:lnTo>
                <a:lnTo>
                  <a:pt x="112" y="42"/>
                </a:lnTo>
                <a:lnTo>
                  <a:pt x="106" y="36"/>
                </a:lnTo>
                <a:lnTo>
                  <a:pt x="98" y="32"/>
                </a:lnTo>
                <a:lnTo>
                  <a:pt x="88" y="30"/>
                </a:lnTo>
                <a:lnTo>
                  <a:pt x="76" y="30"/>
                </a:lnTo>
                <a:lnTo>
                  <a:pt x="76" y="30"/>
                </a:lnTo>
                <a:lnTo>
                  <a:pt x="60" y="32"/>
                </a:lnTo>
                <a:lnTo>
                  <a:pt x="44" y="36"/>
                </a:lnTo>
                <a:lnTo>
                  <a:pt x="32" y="42"/>
                </a:lnTo>
                <a:lnTo>
                  <a:pt x="20" y="48"/>
                </a:lnTo>
                <a:lnTo>
                  <a:pt x="10" y="20"/>
                </a:lnTo>
                <a:lnTo>
                  <a:pt x="10" y="20"/>
                </a:lnTo>
                <a:lnTo>
                  <a:pt x="24" y="12"/>
                </a:lnTo>
                <a:lnTo>
                  <a:pt x="42" y="6"/>
                </a:lnTo>
                <a:lnTo>
                  <a:pt x="62" y="2"/>
                </a:lnTo>
                <a:lnTo>
                  <a:pt x="82" y="0"/>
                </a:lnTo>
                <a:lnTo>
                  <a:pt x="82" y="0"/>
                </a:lnTo>
                <a:lnTo>
                  <a:pt x="102" y="2"/>
                </a:lnTo>
                <a:lnTo>
                  <a:pt x="118" y="6"/>
                </a:lnTo>
                <a:lnTo>
                  <a:pt x="132" y="12"/>
                </a:lnTo>
                <a:lnTo>
                  <a:pt x="142" y="20"/>
                </a:lnTo>
                <a:lnTo>
                  <a:pt x="150" y="30"/>
                </a:lnTo>
                <a:lnTo>
                  <a:pt x="156" y="40"/>
                </a:lnTo>
                <a:lnTo>
                  <a:pt x="160" y="52"/>
                </a:lnTo>
                <a:lnTo>
                  <a:pt x="162" y="66"/>
                </a:lnTo>
                <a:lnTo>
                  <a:pt x="162" y="66"/>
                </a:lnTo>
                <a:lnTo>
                  <a:pt x="160" y="76"/>
                </a:lnTo>
                <a:lnTo>
                  <a:pt x="158" y="86"/>
                </a:lnTo>
                <a:lnTo>
                  <a:pt x="154" y="96"/>
                </a:lnTo>
                <a:lnTo>
                  <a:pt x="148" y="104"/>
                </a:lnTo>
                <a:lnTo>
                  <a:pt x="142" y="112"/>
                </a:lnTo>
                <a:lnTo>
                  <a:pt x="132" y="118"/>
                </a:lnTo>
                <a:lnTo>
                  <a:pt x="122" y="126"/>
                </a:lnTo>
                <a:lnTo>
                  <a:pt x="110" y="130"/>
                </a:lnTo>
                <a:lnTo>
                  <a:pt x="110" y="132"/>
                </a:lnTo>
                <a:lnTo>
                  <a:pt x="110" y="132"/>
                </a:lnTo>
                <a:lnTo>
                  <a:pt x="124" y="134"/>
                </a:lnTo>
                <a:lnTo>
                  <a:pt x="134" y="140"/>
                </a:lnTo>
                <a:lnTo>
                  <a:pt x="144" y="146"/>
                </a:lnTo>
                <a:lnTo>
                  <a:pt x="154" y="154"/>
                </a:lnTo>
                <a:lnTo>
                  <a:pt x="162" y="164"/>
                </a:lnTo>
                <a:lnTo>
                  <a:pt x="168" y="174"/>
                </a:lnTo>
                <a:lnTo>
                  <a:pt x="170" y="188"/>
                </a:lnTo>
                <a:lnTo>
                  <a:pt x="172" y="202"/>
                </a:lnTo>
                <a:lnTo>
                  <a:pt x="172" y="202"/>
                </a:lnTo>
                <a:lnTo>
                  <a:pt x="170" y="218"/>
                </a:lnTo>
                <a:lnTo>
                  <a:pt x="166" y="232"/>
                </a:lnTo>
                <a:lnTo>
                  <a:pt x="158" y="246"/>
                </a:lnTo>
                <a:lnTo>
                  <a:pt x="146" y="258"/>
                </a:lnTo>
                <a:lnTo>
                  <a:pt x="132" y="270"/>
                </a:lnTo>
                <a:lnTo>
                  <a:pt x="116" y="276"/>
                </a:lnTo>
                <a:lnTo>
                  <a:pt x="96" y="282"/>
                </a:lnTo>
                <a:lnTo>
                  <a:pt x="72" y="284"/>
                </a:lnTo>
                <a:lnTo>
                  <a:pt x="72" y="284"/>
                </a:lnTo>
                <a:lnTo>
                  <a:pt x="50" y="282"/>
                </a:lnTo>
                <a:lnTo>
                  <a:pt x="30" y="278"/>
                </a:lnTo>
                <a:lnTo>
                  <a:pt x="14" y="272"/>
                </a:lnTo>
                <a:lnTo>
                  <a:pt x="0" y="264"/>
                </a:lnTo>
                <a:lnTo>
                  <a:pt x="10" y="2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22C6074-FC33-04E4-A75E-7BD18DF926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2868524"/>
              </p:ext>
            </p:extLst>
          </p:nvPr>
        </p:nvGraphicFramePr>
        <p:xfrm>
          <a:off x="8682033" y="2383150"/>
          <a:ext cx="6086172" cy="65198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1477">
                  <a:extLst>
                    <a:ext uri="{9D8B030D-6E8A-4147-A177-3AD203B41FA5}">
                      <a16:colId xmlns:a16="http://schemas.microsoft.com/office/drawing/2014/main" val="4243854580"/>
                    </a:ext>
                  </a:extLst>
                </a:gridCol>
                <a:gridCol w="1621609">
                  <a:extLst>
                    <a:ext uri="{9D8B030D-6E8A-4147-A177-3AD203B41FA5}">
                      <a16:colId xmlns:a16="http://schemas.microsoft.com/office/drawing/2014/main" val="514973662"/>
                    </a:ext>
                  </a:extLst>
                </a:gridCol>
                <a:gridCol w="1521543">
                  <a:extLst>
                    <a:ext uri="{9D8B030D-6E8A-4147-A177-3AD203B41FA5}">
                      <a16:colId xmlns:a16="http://schemas.microsoft.com/office/drawing/2014/main" val="4004249491"/>
                    </a:ext>
                  </a:extLst>
                </a:gridCol>
                <a:gridCol w="1521543">
                  <a:extLst>
                    <a:ext uri="{9D8B030D-6E8A-4147-A177-3AD203B41FA5}">
                      <a16:colId xmlns:a16="http://schemas.microsoft.com/office/drawing/2014/main" val="4182637717"/>
                    </a:ext>
                  </a:extLst>
                </a:gridCol>
              </a:tblGrid>
              <a:tr h="353158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>
                          <a:effectLst/>
                        </a:rPr>
                        <a:t>Gradient Boosting Classifier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dirty="0">
                        <a:effectLst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dirty="0">
                        <a:effectLst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856939"/>
                  </a:ext>
                </a:extLst>
              </a:tr>
              <a:tr h="705413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ccp_alpha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min_weight_fraction_leaf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39141559"/>
                  </a:ext>
                </a:extLst>
              </a:tr>
              <a:tr h="61802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criterion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‘</a:t>
                      </a:r>
                      <a:r>
                        <a:rPr lang="en-US" altLang="ko-KR" dirty="0" err="1"/>
                        <a:t>friedman_mse</a:t>
                      </a:r>
                      <a:r>
                        <a:rPr lang="en-US" altLang="ko-KR" dirty="0"/>
                        <a:t>’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n_estimators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43848672"/>
                  </a:ext>
                </a:extLst>
              </a:tr>
              <a:tr h="61802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init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n_iter_no_change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None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62644604"/>
                  </a:ext>
                </a:extLst>
              </a:tr>
              <a:tr h="493789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Learning_rate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0.3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random_state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3751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50454381"/>
                  </a:ext>
                </a:extLst>
              </a:tr>
              <a:tr h="353158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loss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Log_loss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subsample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1.0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42612724"/>
                  </a:ext>
                </a:extLst>
              </a:tr>
              <a:tr h="493789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max_depth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tol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94463611"/>
                  </a:ext>
                </a:extLst>
              </a:tr>
              <a:tr h="61802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max_features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Validation_fraction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79733810"/>
                  </a:ext>
                </a:extLst>
              </a:tr>
              <a:tr h="61802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max_leaf_nodes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verbose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55146434"/>
                  </a:ext>
                </a:extLst>
              </a:tr>
              <a:tr h="705413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min_impurity_decrease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Warm_start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False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70970719"/>
                  </a:ext>
                </a:extLst>
              </a:tr>
              <a:tr h="705413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min_samples_split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6017138"/>
                  </a:ext>
                </a:extLst>
              </a:tr>
            </a:tbl>
          </a:graphicData>
        </a:graphic>
      </p:graphicFrame>
      <p:sp>
        <p:nvSpPr>
          <p:cNvPr id="35" name="모서리가 둥근 직사각형 34">
            <a:extLst>
              <a:ext uri="{FF2B5EF4-FFF2-40B4-BE49-F238E27FC236}">
                <a16:creationId xmlns:a16="http://schemas.microsoft.com/office/drawing/2014/main" id="{0262FC18-AE33-8BDC-F811-8D845D9880E4}"/>
              </a:ext>
            </a:extLst>
          </p:cNvPr>
          <p:cNvSpPr/>
          <p:nvPr/>
        </p:nvSpPr>
        <p:spPr>
          <a:xfrm>
            <a:off x="15011400" y="4751214"/>
            <a:ext cx="3096105" cy="2296950"/>
          </a:xfrm>
          <a:prstGeom prst="roundRect">
            <a:avLst>
              <a:gd name="adj" fmla="val 9061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A5DAA94B-3D42-6F5F-5F51-538492CF4CF4}"/>
              </a:ext>
            </a:extLst>
          </p:cNvPr>
          <p:cNvSpPr/>
          <p:nvPr/>
        </p:nvSpPr>
        <p:spPr>
          <a:xfrm>
            <a:off x="15011400" y="4507350"/>
            <a:ext cx="3124200" cy="712350"/>
          </a:xfrm>
          <a:prstGeom prst="roundRect">
            <a:avLst>
              <a:gd name="adj" fmla="val 50000"/>
            </a:avLst>
          </a:prstGeom>
          <a:solidFill>
            <a:srgbClr val="8EBEFD"/>
          </a:solidFill>
          <a:ln>
            <a:solidFill>
              <a:srgbClr val="5987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TEST DATA</a:t>
            </a:r>
            <a:r>
              <a:rPr kumimoji="1"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대한 결과</a:t>
            </a:r>
          </a:p>
        </p:txBody>
      </p:sp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5E08C21A-7860-FBC2-0572-17CC6DEC5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4349755"/>
              </p:ext>
            </p:extLst>
          </p:nvPr>
        </p:nvGraphicFramePr>
        <p:xfrm>
          <a:off x="15107478" y="5564357"/>
          <a:ext cx="2824424" cy="640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2212">
                  <a:extLst>
                    <a:ext uri="{9D8B030D-6E8A-4147-A177-3AD203B41FA5}">
                      <a16:colId xmlns:a16="http://schemas.microsoft.com/office/drawing/2014/main" val="376009760"/>
                    </a:ext>
                  </a:extLst>
                </a:gridCol>
                <a:gridCol w="1412212">
                  <a:extLst>
                    <a:ext uri="{9D8B030D-6E8A-4147-A177-3AD203B41FA5}">
                      <a16:colId xmlns:a16="http://schemas.microsoft.com/office/drawing/2014/main" val="42606982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Accuracy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0.9741581832419733</a:t>
                      </a:r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1536571"/>
                  </a:ext>
                </a:extLst>
              </a:tr>
            </a:tbl>
          </a:graphicData>
        </a:graphic>
      </p:graphicFrame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6C51B474-D1BF-B547-26AD-5754BD497E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237894"/>
              </p:ext>
            </p:extLst>
          </p:nvPr>
        </p:nvGraphicFramePr>
        <p:xfrm>
          <a:off x="4924096" y="5358059"/>
          <a:ext cx="3441032" cy="2565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048">
                  <a:extLst>
                    <a:ext uri="{9D8B030D-6E8A-4147-A177-3AD203B41FA5}">
                      <a16:colId xmlns:a16="http://schemas.microsoft.com/office/drawing/2014/main" val="3103319844"/>
                    </a:ext>
                  </a:extLst>
                </a:gridCol>
                <a:gridCol w="1642973">
                  <a:extLst>
                    <a:ext uri="{9D8B030D-6E8A-4147-A177-3AD203B41FA5}">
                      <a16:colId xmlns:a16="http://schemas.microsoft.com/office/drawing/2014/main" val="2569608113"/>
                    </a:ext>
                  </a:extLst>
                </a:gridCol>
                <a:gridCol w="1147011">
                  <a:extLst>
                    <a:ext uri="{9D8B030D-6E8A-4147-A177-3AD203B41FA5}">
                      <a16:colId xmlns:a16="http://schemas.microsoft.com/office/drawing/2014/main" val="643906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Model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Accuracy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4446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gbc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>
                          <a:effectLst/>
                        </a:rPr>
                        <a:t>Gradient Boosting Classifier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0.9698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151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Decision Tree Classifier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0.9684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2902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knn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 Neighbors Classifier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0.9653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94944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1282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25" name="TextBox 24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8" name="Rectangle 56">
            <a:extLst>
              <a:ext uri="{FF2B5EF4-FFF2-40B4-BE49-F238E27FC236}">
                <a16:creationId xmlns:a16="http://schemas.microsoft.com/office/drawing/2014/main" id="{E0D476E9-80D3-26D0-5EE1-B7FD03F510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6502" y="2577122"/>
            <a:ext cx="2454871" cy="687560"/>
          </a:xfrm>
          <a:prstGeom prst="rect">
            <a:avLst/>
          </a:prstGeom>
          <a:solidFill>
            <a:srgbClr val="EFF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9" name="Rectangle 57">
            <a:extLst>
              <a:ext uri="{FF2B5EF4-FFF2-40B4-BE49-F238E27FC236}">
                <a16:creationId xmlns:a16="http://schemas.microsoft.com/office/drawing/2014/main" id="{D2A09E57-97CC-67E5-1D55-7567282E67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3276" y="2552700"/>
            <a:ext cx="2453868" cy="687560"/>
          </a:xfrm>
          <a:prstGeom prst="rect">
            <a:avLst/>
          </a:prstGeom>
          <a:solidFill>
            <a:srgbClr val="EFF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13" name="Rectangle 60">
            <a:extLst>
              <a:ext uri="{FF2B5EF4-FFF2-40B4-BE49-F238E27FC236}">
                <a16:creationId xmlns:a16="http://schemas.microsoft.com/office/drawing/2014/main" id="{EED48FFF-B3D9-1841-924B-7052AD620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1348" y="3264682"/>
            <a:ext cx="20048" cy="5507527"/>
          </a:xfrm>
          <a:prstGeom prst="rect">
            <a:avLst/>
          </a:prstGeom>
          <a:solidFill>
            <a:srgbClr val="80808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Rectangle 61">
            <a:extLst>
              <a:ext uri="{FF2B5EF4-FFF2-40B4-BE49-F238E27FC236}">
                <a16:creationId xmlns:a16="http://schemas.microsoft.com/office/drawing/2014/main" id="{BF0ED6D6-F1B8-E086-074C-1802C24BCA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3264682"/>
            <a:ext cx="20048" cy="5507527"/>
          </a:xfrm>
          <a:prstGeom prst="rect">
            <a:avLst/>
          </a:prstGeom>
          <a:solidFill>
            <a:srgbClr val="80808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Rectangle 62">
            <a:extLst>
              <a:ext uri="{FF2B5EF4-FFF2-40B4-BE49-F238E27FC236}">
                <a16:creationId xmlns:a16="http://schemas.microsoft.com/office/drawing/2014/main" id="{9D9328E1-0ADE-D741-432D-4070678D9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025" y="8758116"/>
            <a:ext cx="7825120" cy="45719"/>
          </a:xfrm>
          <a:prstGeom prst="rect">
            <a:avLst/>
          </a:prstGeom>
          <a:solidFill>
            <a:srgbClr val="80808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Freeform 107">
            <a:extLst>
              <a:ext uri="{FF2B5EF4-FFF2-40B4-BE49-F238E27FC236}">
                <a16:creationId xmlns:a16="http://schemas.microsoft.com/office/drawing/2014/main" id="{2710B1CF-1EEA-70C4-A602-046626C9D05C}"/>
              </a:ext>
            </a:extLst>
          </p:cNvPr>
          <p:cNvSpPr>
            <a:spLocks/>
          </p:cNvSpPr>
          <p:nvPr/>
        </p:nvSpPr>
        <p:spPr bwMode="auto">
          <a:xfrm>
            <a:off x="772025" y="2577122"/>
            <a:ext cx="1903552" cy="687560"/>
          </a:xfrm>
          <a:custGeom>
            <a:avLst/>
            <a:gdLst>
              <a:gd name="T0" fmla="*/ 0 w 1899"/>
              <a:gd name="T1" fmla="*/ 0 h 488"/>
              <a:gd name="T2" fmla="*/ 0 w 1899"/>
              <a:gd name="T3" fmla="*/ 488 h 488"/>
              <a:gd name="T4" fmla="*/ 1899 w 1899"/>
              <a:gd name="T5" fmla="*/ 488 h 488"/>
              <a:gd name="T6" fmla="*/ 1617 w 1899"/>
              <a:gd name="T7" fmla="*/ 0 h 488"/>
              <a:gd name="T8" fmla="*/ 0 w 1899"/>
              <a:gd name="T9" fmla="*/ 0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9" h="488">
                <a:moveTo>
                  <a:pt x="0" y="0"/>
                </a:moveTo>
                <a:lnTo>
                  <a:pt x="0" y="488"/>
                </a:lnTo>
                <a:lnTo>
                  <a:pt x="1899" y="488"/>
                </a:lnTo>
                <a:lnTo>
                  <a:pt x="1617" y="0"/>
                </a:lnTo>
                <a:lnTo>
                  <a:pt x="0" y="0"/>
                </a:lnTo>
                <a:close/>
              </a:path>
            </a:pathLst>
          </a:custGeom>
          <a:solidFill>
            <a:srgbClr val="8EBEF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Freeform 108">
            <a:extLst>
              <a:ext uri="{FF2B5EF4-FFF2-40B4-BE49-F238E27FC236}">
                <a16:creationId xmlns:a16="http://schemas.microsoft.com/office/drawing/2014/main" id="{C01E524D-1E56-C458-A4F5-AE6A82DF8165}"/>
              </a:ext>
            </a:extLst>
          </p:cNvPr>
          <p:cNvSpPr>
            <a:spLocks/>
          </p:cNvSpPr>
          <p:nvPr/>
        </p:nvSpPr>
        <p:spPr bwMode="auto">
          <a:xfrm>
            <a:off x="4681372" y="2577122"/>
            <a:ext cx="1903552" cy="687560"/>
          </a:xfrm>
          <a:custGeom>
            <a:avLst/>
            <a:gdLst>
              <a:gd name="T0" fmla="*/ 0 w 1899"/>
              <a:gd name="T1" fmla="*/ 0 h 488"/>
              <a:gd name="T2" fmla="*/ 0 w 1899"/>
              <a:gd name="T3" fmla="*/ 488 h 488"/>
              <a:gd name="T4" fmla="*/ 1899 w 1899"/>
              <a:gd name="T5" fmla="*/ 488 h 488"/>
              <a:gd name="T6" fmla="*/ 1617 w 1899"/>
              <a:gd name="T7" fmla="*/ 0 h 488"/>
              <a:gd name="T8" fmla="*/ 0 w 1899"/>
              <a:gd name="T9" fmla="*/ 0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99" h="488">
                <a:moveTo>
                  <a:pt x="0" y="0"/>
                </a:moveTo>
                <a:lnTo>
                  <a:pt x="0" y="488"/>
                </a:lnTo>
                <a:lnTo>
                  <a:pt x="1899" y="488"/>
                </a:lnTo>
                <a:lnTo>
                  <a:pt x="1617" y="0"/>
                </a:lnTo>
                <a:lnTo>
                  <a:pt x="0" y="0"/>
                </a:lnTo>
                <a:close/>
              </a:path>
            </a:pathLst>
          </a:custGeom>
          <a:solidFill>
            <a:srgbClr val="8EBEF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26" name="Rectangle 111">
            <a:extLst>
              <a:ext uri="{FF2B5EF4-FFF2-40B4-BE49-F238E27FC236}">
                <a16:creationId xmlns:a16="http://schemas.microsoft.com/office/drawing/2014/main" id="{3C5CDDFE-17E3-CB7F-20ED-203BD3862E1F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772025" y="3204872"/>
            <a:ext cx="7825119" cy="45719"/>
          </a:xfrm>
          <a:prstGeom prst="rect">
            <a:avLst/>
          </a:prstGeom>
          <a:solidFill>
            <a:srgbClr val="80808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Freeform 112">
            <a:extLst>
              <a:ext uri="{FF2B5EF4-FFF2-40B4-BE49-F238E27FC236}">
                <a16:creationId xmlns:a16="http://schemas.microsoft.com/office/drawing/2014/main" id="{68882151-FBA1-E4C7-F84F-6594C0BE71F0}"/>
              </a:ext>
            </a:extLst>
          </p:cNvPr>
          <p:cNvSpPr>
            <a:spLocks noEditPoints="1"/>
          </p:cNvSpPr>
          <p:nvPr/>
        </p:nvSpPr>
        <p:spPr bwMode="auto">
          <a:xfrm>
            <a:off x="950451" y="2737741"/>
            <a:ext cx="186446" cy="400137"/>
          </a:xfrm>
          <a:custGeom>
            <a:avLst/>
            <a:gdLst>
              <a:gd name="T0" fmla="*/ 186 w 186"/>
              <a:gd name="T1" fmla="*/ 138 h 284"/>
              <a:gd name="T2" fmla="*/ 180 w 186"/>
              <a:gd name="T3" fmla="*/ 200 h 284"/>
              <a:gd name="T4" fmla="*/ 162 w 186"/>
              <a:gd name="T5" fmla="*/ 246 h 284"/>
              <a:gd name="T6" fmla="*/ 148 w 186"/>
              <a:gd name="T7" fmla="*/ 262 h 284"/>
              <a:gd name="T8" fmla="*/ 132 w 186"/>
              <a:gd name="T9" fmla="*/ 274 h 284"/>
              <a:gd name="T10" fmla="*/ 112 w 186"/>
              <a:gd name="T11" fmla="*/ 282 h 284"/>
              <a:gd name="T12" fmla="*/ 92 w 186"/>
              <a:gd name="T13" fmla="*/ 284 h 284"/>
              <a:gd name="T14" fmla="*/ 82 w 186"/>
              <a:gd name="T15" fmla="*/ 282 h 284"/>
              <a:gd name="T16" fmla="*/ 62 w 186"/>
              <a:gd name="T17" fmla="*/ 278 h 284"/>
              <a:gd name="T18" fmla="*/ 46 w 186"/>
              <a:gd name="T19" fmla="*/ 270 h 284"/>
              <a:gd name="T20" fmla="*/ 26 w 186"/>
              <a:gd name="T21" fmla="*/ 248 h 284"/>
              <a:gd name="T22" fmla="*/ 6 w 186"/>
              <a:gd name="T23" fmla="*/ 202 h 284"/>
              <a:gd name="T24" fmla="*/ 0 w 186"/>
              <a:gd name="T25" fmla="*/ 142 h 284"/>
              <a:gd name="T26" fmla="*/ 2 w 186"/>
              <a:gd name="T27" fmla="*/ 110 h 284"/>
              <a:gd name="T28" fmla="*/ 16 w 186"/>
              <a:gd name="T29" fmla="*/ 56 h 284"/>
              <a:gd name="T30" fmla="*/ 40 w 186"/>
              <a:gd name="T31" fmla="*/ 20 h 284"/>
              <a:gd name="T32" fmla="*/ 58 w 186"/>
              <a:gd name="T33" fmla="*/ 8 h 284"/>
              <a:gd name="T34" fmla="*/ 76 w 186"/>
              <a:gd name="T35" fmla="*/ 2 h 284"/>
              <a:gd name="T36" fmla="*/ 96 w 186"/>
              <a:gd name="T37" fmla="*/ 0 h 284"/>
              <a:gd name="T38" fmla="*/ 106 w 186"/>
              <a:gd name="T39" fmla="*/ 0 h 284"/>
              <a:gd name="T40" fmla="*/ 126 w 186"/>
              <a:gd name="T41" fmla="*/ 4 h 284"/>
              <a:gd name="T42" fmla="*/ 142 w 186"/>
              <a:gd name="T43" fmla="*/ 14 h 284"/>
              <a:gd name="T44" fmla="*/ 162 w 186"/>
              <a:gd name="T45" fmla="*/ 36 h 284"/>
              <a:gd name="T46" fmla="*/ 180 w 186"/>
              <a:gd name="T47" fmla="*/ 80 h 284"/>
              <a:gd name="T48" fmla="*/ 186 w 186"/>
              <a:gd name="T49" fmla="*/ 138 h 284"/>
              <a:gd name="T50" fmla="*/ 38 w 186"/>
              <a:gd name="T51" fmla="*/ 142 h 284"/>
              <a:gd name="T52" fmla="*/ 38 w 186"/>
              <a:gd name="T53" fmla="*/ 168 h 284"/>
              <a:gd name="T54" fmla="*/ 46 w 186"/>
              <a:gd name="T55" fmla="*/ 210 h 284"/>
              <a:gd name="T56" fmla="*/ 60 w 186"/>
              <a:gd name="T57" fmla="*/ 238 h 284"/>
              <a:gd name="T58" fmla="*/ 82 w 186"/>
              <a:gd name="T59" fmla="*/ 252 h 284"/>
              <a:gd name="T60" fmla="*/ 94 w 186"/>
              <a:gd name="T61" fmla="*/ 254 h 284"/>
              <a:gd name="T62" fmla="*/ 118 w 186"/>
              <a:gd name="T63" fmla="*/ 246 h 284"/>
              <a:gd name="T64" fmla="*/ 136 w 186"/>
              <a:gd name="T65" fmla="*/ 224 h 284"/>
              <a:gd name="T66" fmla="*/ 146 w 186"/>
              <a:gd name="T67" fmla="*/ 188 h 284"/>
              <a:gd name="T68" fmla="*/ 148 w 186"/>
              <a:gd name="T69" fmla="*/ 140 h 284"/>
              <a:gd name="T70" fmla="*/ 148 w 186"/>
              <a:gd name="T71" fmla="*/ 116 h 284"/>
              <a:gd name="T72" fmla="*/ 142 w 186"/>
              <a:gd name="T73" fmla="*/ 76 h 284"/>
              <a:gd name="T74" fmla="*/ 128 w 186"/>
              <a:gd name="T75" fmla="*/ 46 h 284"/>
              <a:gd name="T76" fmla="*/ 106 w 186"/>
              <a:gd name="T77" fmla="*/ 30 h 284"/>
              <a:gd name="T78" fmla="*/ 94 w 186"/>
              <a:gd name="T79" fmla="*/ 28 h 284"/>
              <a:gd name="T80" fmla="*/ 72 w 186"/>
              <a:gd name="T81" fmla="*/ 36 h 284"/>
              <a:gd name="T82" fmla="*/ 54 w 186"/>
              <a:gd name="T83" fmla="*/ 58 h 284"/>
              <a:gd name="T84" fmla="*/ 42 w 186"/>
              <a:gd name="T85" fmla="*/ 94 h 284"/>
              <a:gd name="T86" fmla="*/ 38 w 186"/>
              <a:gd name="T87" fmla="*/ 142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6" h="284">
                <a:moveTo>
                  <a:pt x="186" y="138"/>
                </a:moveTo>
                <a:lnTo>
                  <a:pt x="186" y="138"/>
                </a:lnTo>
                <a:lnTo>
                  <a:pt x="186" y="172"/>
                </a:lnTo>
                <a:lnTo>
                  <a:pt x="180" y="200"/>
                </a:lnTo>
                <a:lnTo>
                  <a:pt x="172" y="226"/>
                </a:lnTo>
                <a:lnTo>
                  <a:pt x="162" y="246"/>
                </a:lnTo>
                <a:lnTo>
                  <a:pt x="156" y="254"/>
                </a:lnTo>
                <a:lnTo>
                  <a:pt x="148" y="262"/>
                </a:lnTo>
                <a:lnTo>
                  <a:pt x="140" y="268"/>
                </a:lnTo>
                <a:lnTo>
                  <a:pt x="132" y="274"/>
                </a:lnTo>
                <a:lnTo>
                  <a:pt x="122" y="278"/>
                </a:lnTo>
                <a:lnTo>
                  <a:pt x="112" y="282"/>
                </a:lnTo>
                <a:lnTo>
                  <a:pt x="102" y="282"/>
                </a:lnTo>
                <a:lnTo>
                  <a:pt x="92" y="284"/>
                </a:lnTo>
                <a:lnTo>
                  <a:pt x="92" y="284"/>
                </a:lnTo>
                <a:lnTo>
                  <a:pt x="82" y="282"/>
                </a:lnTo>
                <a:lnTo>
                  <a:pt x="72" y="282"/>
                </a:lnTo>
                <a:lnTo>
                  <a:pt x="62" y="278"/>
                </a:lnTo>
                <a:lnTo>
                  <a:pt x="54" y="274"/>
                </a:lnTo>
                <a:lnTo>
                  <a:pt x="46" y="270"/>
                </a:lnTo>
                <a:lnTo>
                  <a:pt x="38" y="262"/>
                </a:lnTo>
                <a:lnTo>
                  <a:pt x="26" y="248"/>
                </a:lnTo>
                <a:lnTo>
                  <a:pt x="16" y="228"/>
                </a:lnTo>
                <a:lnTo>
                  <a:pt x="6" y="202"/>
                </a:lnTo>
                <a:lnTo>
                  <a:pt x="2" y="174"/>
                </a:lnTo>
                <a:lnTo>
                  <a:pt x="0" y="142"/>
                </a:lnTo>
                <a:lnTo>
                  <a:pt x="0" y="142"/>
                </a:lnTo>
                <a:lnTo>
                  <a:pt x="2" y="110"/>
                </a:lnTo>
                <a:lnTo>
                  <a:pt x="8" y="82"/>
                </a:lnTo>
                <a:lnTo>
                  <a:pt x="16" y="56"/>
                </a:lnTo>
                <a:lnTo>
                  <a:pt x="26" y="36"/>
                </a:lnTo>
                <a:lnTo>
                  <a:pt x="40" y="20"/>
                </a:lnTo>
                <a:lnTo>
                  <a:pt x="48" y="14"/>
                </a:lnTo>
                <a:lnTo>
                  <a:pt x="58" y="8"/>
                </a:lnTo>
                <a:lnTo>
                  <a:pt x="66" y="4"/>
                </a:lnTo>
                <a:lnTo>
                  <a:pt x="76" y="2"/>
                </a:lnTo>
                <a:lnTo>
                  <a:pt x="86" y="0"/>
                </a:lnTo>
                <a:lnTo>
                  <a:pt x="96" y="0"/>
                </a:lnTo>
                <a:lnTo>
                  <a:pt x="96" y="0"/>
                </a:lnTo>
                <a:lnTo>
                  <a:pt x="106" y="0"/>
                </a:lnTo>
                <a:lnTo>
                  <a:pt x="116" y="2"/>
                </a:lnTo>
                <a:lnTo>
                  <a:pt x="126" y="4"/>
                </a:lnTo>
                <a:lnTo>
                  <a:pt x="134" y="10"/>
                </a:lnTo>
                <a:lnTo>
                  <a:pt x="142" y="14"/>
                </a:lnTo>
                <a:lnTo>
                  <a:pt x="150" y="20"/>
                </a:lnTo>
                <a:lnTo>
                  <a:pt x="162" y="36"/>
                </a:lnTo>
                <a:lnTo>
                  <a:pt x="174" y="56"/>
                </a:lnTo>
                <a:lnTo>
                  <a:pt x="180" y="80"/>
                </a:lnTo>
                <a:lnTo>
                  <a:pt x="186" y="108"/>
                </a:lnTo>
                <a:lnTo>
                  <a:pt x="186" y="138"/>
                </a:lnTo>
                <a:lnTo>
                  <a:pt x="186" y="138"/>
                </a:lnTo>
                <a:close/>
                <a:moveTo>
                  <a:pt x="38" y="142"/>
                </a:moveTo>
                <a:lnTo>
                  <a:pt x="38" y="142"/>
                </a:lnTo>
                <a:lnTo>
                  <a:pt x="38" y="168"/>
                </a:lnTo>
                <a:lnTo>
                  <a:pt x="42" y="190"/>
                </a:lnTo>
                <a:lnTo>
                  <a:pt x="46" y="210"/>
                </a:lnTo>
                <a:lnTo>
                  <a:pt x="52" y="226"/>
                </a:lnTo>
                <a:lnTo>
                  <a:pt x="60" y="238"/>
                </a:lnTo>
                <a:lnTo>
                  <a:pt x="70" y="248"/>
                </a:lnTo>
                <a:lnTo>
                  <a:pt x="82" y="252"/>
                </a:lnTo>
                <a:lnTo>
                  <a:pt x="94" y="254"/>
                </a:lnTo>
                <a:lnTo>
                  <a:pt x="94" y="254"/>
                </a:lnTo>
                <a:lnTo>
                  <a:pt x="106" y="252"/>
                </a:lnTo>
                <a:lnTo>
                  <a:pt x="118" y="246"/>
                </a:lnTo>
                <a:lnTo>
                  <a:pt x="128" y="238"/>
                </a:lnTo>
                <a:lnTo>
                  <a:pt x="136" y="224"/>
                </a:lnTo>
                <a:lnTo>
                  <a:pt x="142" y="208"/>
                </a:lnTo>
                <a:lnTo>
                  <a:pt x="146" y="188"/>
                </a:lnTo>
                <a:lnTo>
                  <a:pt x="148" y="166"/>
                </a:lnTo>
                <a:lnTo>
                  <a:pt x="148" y="140"/>
                </a:lnTo>
                <a:lnTo>
                  <a:pt x="148" y="140"/>
                </a:lnTo>
                <a:lnTo>
                  <a:pt x="148" y="116"/>
                </a:lnTo>
                <a:lnTo>
                  <a:pt x="146" y="94"/>
                </a:lnTo>
                <a:lnTo>
                  <a:pt x="142" y="76"/>
                </a:lnTo>
                <a:lnTo>
                  <a:pt x="136" y="58"/>
                </a:lnTo>
                <a:lnTo>
                  <a:pt x="128" y="46"/>
                </a:lnTo>
                <a:lnTo>
                  <a:pt x="118" y="36"/>
                </a:lnTo>
                <a:lnTo>
                  <a:pt x="106" y="30"/>
                </a:lnTo>
                <a:lnTo>
                  <a:pt x="94" y="28"/>
                </a:lnTo>
                <a:lnTo>
                  <a:pt x="94" y="28"/>
                </a:lnTo>
                <a:lnTo>
                  <a:pt x="82" y="30"/>
                </a:lnTo>
                <a:lnTo>
                  <a:pt x="72" y="36"/>
                </a:lnTo>
                <a:lnTo>
                  <a:pt x="62" y="44"/>
                </a:lnTo>
                <a:lnTo>
                  <a:pt x="54" y="58"/>
                </a:lnTo>
                <a:lnTo>
                  <a:pt x="46" y="74"/>
                </a:lnTo>
                <a:lnTo>
                  <a:pt x="42" y="94"/>
                </a:lnTo>
                <a:lnTo>
                  <a:pt x="38" y="116"/>
                </a:lnTo>
                <a:lnTo>
                  <a:pt x="38" y="142"/>
                </a:lnTo>
                <a:lnTo>
                  <a:pt x="38" y="14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8" name="Freeform 113">
            <a:extLst>
              <a:ext uri="{FF2B5EF4-FFF2-40B4-BE49-F238E27FC236}">
                <a16:creationId xmlns:a16="http://schemas.microsoft.com/office/drawing/2014/main" id="{C86D3261-6645-2FD8-B41D-E21D4CDBF188}"/>
              </a:ext>
            </a:extLst>
          </p:cNvPr>
          <p:cNvSpPr>
            <a:spLocks/>
          </p:cNvSpPr>
          <p:nvPr/>
        </p:nvSpPr>
        <p:spPr bwMode="auto">
          <a:xfrm>
            <a:off x="1197040" y="2743376"/>
            <a:ext cx="90217" cy="386048"/>
          </a:xfrm>
          <a:custGeom>
            <a:avLst/>
            <a:gdLst>
              <a:gd name="T0" fmla="*/ 56 w 90"/>
              <a:gd name="T1" fmla="*/ 34 h 274"/>
              <a:gd name="T2" fmla="*/ 54 w 90"/>
              <a:gd name="T3" fmla="*/ 34 h 274"/>
              <a:gd name="T4" fmla="*/ 6 w 90"/>
              <a:gd name="T5" fmla="*/ 60 h 274"/>
              <a:gd name="T6" fmla="*/ 0 w 90"/>
              <a:gd name="T7" fmla="*/ 32 h 274"/>
              <a:gd name="T8" fmla="*/ 60 w 90"/>
              <a:gd name="T9" fmla="*/ 0 h 274"/>
              <a:gd name="T10" fmla="*/ 90 w 90"/>
              <a:gd name="T11" fmla="*/ 0 h 274"/>
              <a:gd name="T12" fmla="*/ 90 w 90"/>
              <a:gd name="T13" fmla="*/ 274 h 274"/>
              <a:gd name="T14" fmla="*/ 56 w 90"/>
              <a:gd name="T15" fmla="*/ 274 h 274"/>
              <a:gd name="T16" fmla="*/ 56 w 90"/>
              <a:gd name="T17" fmla="*/ 34 h 2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0" h="274">
                <a:moveTo>
                  <a:pt x="56" y="34"/>
                </a:moveTo>
                <a:lnTo>
                  <a:pt x="54" y="34"/>
                </a:lnTo>
                <a:lnTo>
                  <a:pt x="6" y="60"/>
                </a:lnTo>
                <a:lnTo>
                  <a:pt x="0" y="32"/>
                </a:lnTo>
                <a:lnTo>
                  <a:pt x="60" y="0"/>
                </a:lnTo>
                <a:lnTo>
                  <a:pt x="90" y="0"/>
                </a:lnTo>
                <a:lnTo>
                  <a:pt x="90" y="274"/>
                </a:lnTo>
                <a:lnTo>
                  <a:pt x="56" y="274"/>
                </a:lnTo>
                <a:lnTo>
                  <a:pt x="56" y="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9" name="Freeform 114">
            <a:extLst>
              <a:ext uri="{FF2B5EF4-FFF2-40B4-BE49-F238E27FC236}">
                <a16:creationId xmlns:a16="http://schemas.microsoft.com/office/drawing/2014/main" id="{943371C7-0E5C-A34F-2E10-6C7880089DB2}"/>
              </a:ext>
            </a:extLst>
          </p:cNvPr>
          <p:cNvSpPr>
            <a:spLocks noEditPoints="1"/>
          </p:cNvSpPr>
          <p:nvPr/>
        </p:nvSpPr>
        <p:spPr bwMode="auto">
          <a:xfrm>
            <a:off x="4853784" y="2737741"/>
            <a:ext cx="188451" cy="400137"/>
          </a:xfrm>
          <a:custGeom>
            <a:avLst/>
            <a:gdLst>
              <a:gd name="T0" fmla="*/ 188 w 188"/>
              <a:gd name="T1" fmla="*/ 138 h 284"/>
              <a:gd name="T2" fmla="*/ 180 w 188"/>
              <a:gd name="T3" fmla="*/ 200 h 284"/>
              <a:gd name="T4" fmla="*/ 162 w 188"/>
              <a:gd name="T5" fmla="*/ 246 h 284"/>
              <a:gd name="T6" fmla="*/ 148 w 188"/>
              <a:gd name="T7" fmla="*/ 262 h 284"/>
              <a:gd name="T8" fmla="*/ 132 w 188"/>
              <a:gd name="T9" fmla="*/ 274 h 284"/>
              <a:gd name="T10" fmla="*/ 114 w 188"/>
              <a:gd name="T11" fmla="*/ 282 h 284"/>
              <a:gd name="T12" fmla="*/ 92 w 188"/>
              <a:gd name="T13" fmla="*/ 284 h 284"/>
              <a:gd name="T14" fmla="*/ 82 w 188"/>
              <a:gd name="T15" fmla="*/ 282 h 284"/>
              <a:gd name="T16" fmla="*/ 64 w 188"/>
              <a:gd name="T17" fmla="*/ 278 h 284"/>
              <a:gd name="T18" fmla="*/ 46 w 188"/>
              <a:gd name="T19" fmla="*/ 270 h 284"/>
              <a:gd name="T20" fmla="*/ 26 w 188"/>
              <a:gd name="T21" fmla="*/ 248 h 284"/>
              <a:gd name="T22" fmla="*/ 8 w 188"/>
              <a:gd name="T23" fmla="*/ 202 h 284"/>
              <a:gd name="T24" fmla="*/ 0 w 188"/>
              <a:gd name="T25" fmla="*/ 142 h 284"/>
              <a:gd name="T26" fmla="*/ 2 w 188"/>
              <a:gd name="T27" fmla="*/ 110 h 284"/>
              <a:gd name="T28" fmla="*/ 16 w 188"/>
              <a:gd name="T29" fmla="*/ 56 h 284"/>
              <a:gd name="T30" fmla="*/ 42 w 188"/>
              <a:gd name="T31" fmla="*/ 20 h 284"/>
              <a:gd name="T32" fmla="*/ 58 w 188"/>
              <a:gd name="T33" fmla="*/ 8 h 284"/>
              <a:gd name="T34" fmla="*/ 76 w 188"/>
              <a:gd name="T35" fmla="*/ 2 h 284"/>
              <a:gd name="T36" fmla="*/ 96 w 188"/>
              <a:gd name="T37" fmla="*/ 0 h 284"/>
              <a:gd name="T38" fmla="*/ 106 w 188"/>
              <a:gd name="T39" fmla="*/ 0 h 284"/>
              <a:gd name="T40" fmla="*/ 126 w 188"/>
              <a:gd name="T41" fmla="*/ 4 h 284"/>
              <a:gd name="T42" fmla="*/ 142 w 188"/>
              <a:gd name="T43" fmla="*/ 14 h 284"/>
              <a:gd name="T44" fmla="*/ 164 w 188"/>
              <a:gd name="T45" fmla="*/ 36 h 284"/>
              <a:gd name="T46" fmla="*/ 180 w 188"/>
              <a:gd name="T47" fmla="*/ 80 h 284"/>
              <a:gd name="T48" fmla="*/ 188 w 188"/>
              <a:gd name="T49" fmla="*/ 138 h 284"/>
              <a:gd name="T50" fmla="*/ 38 w 188"/>
              <a:gd name="T51" fmla="*/ 142 h 284"/>
              <a:gd name="T52" fmla="*/ 38 w 188"/>
              <a:gd name="T53" fmla="*/ 168 h 284"/>
              <a:gd name="T54" fmla="*/ 46 w 188"/>
              <a:gd name="T55" fmla="*/ 210 h 284"/>
              <a:gd name="T56" fmla="*/ 62 w 188"/>
              <a:gd name="T57" fmla="*/ 238 h 284"/>
              <a:gd name="T58" fmla="*/ 82 w 188"/>
              <a:gd name="T59" fmla="*/ 252 h 284"/>
              <a:gd name="T60" fmla="*/ 94 w 188"/>
              <a:gd name="T61" fmla="*/ 254 h 284"/>
              <a:gd name="T62" fmla="*/ 118 w 188"/>
              <a:gd name="T63" fmla="*/ 246 h 284"/>
              <a:gd name="T64" fmla="*/ 136 w 188"/>
              <a:gd name="T65" fmla="*/ 224 h 284"/>
              <a:gd name="T66" fmla="*/ 146 w 188"/>
              <a:gd name="T67" fmla="*/ 188 h 284"/>
              <a:gd name="T68" fmla="*/ 150 w 188"/>
              <a:gd name="T69" fmla="*/ 140 h 284"/>
              <a:gd name="T70" fmla="*/ 148 w 188"/>
              <a:gd name="T71" fmla="*/ 116 h 284"/>
              <a:gd name="T72" fmla="*/ 142 w 188"/>
              <a:gd name="T73" fmla="*/ 76 h 284"/>
              <a:gd name="T74" fmla="*/ 128 w 188"/>
              <a:gd name="T75" fmla="*/ 46 h 284"/>
              <a:gd name="T76" fmla="*/ 108 w 188"/>
              <a:gd name="T77" fmla="*/ 30 h 284"/>
              <a:gd name="T78" fmla="*/ 94 w 188"/>
              <a:gd name="T79" fmla="*/ 28 h 284"/>
              <a:gd name="T80" fmla="*/ 72 w 188"/>
              <a:gd name="T81" fmla="*/ 36 h 284"/>
              <a:gd name="T82" fmla="*/ 54 w 188"/>
              <a:gd name="T83" fmla="*/ 58 h 284"/>
              <a:gd name="T84" fmla="*/ 42 w 188"/>
              <a:gd name="T85" fmla="*/ 94 h 284"/>
              <a:gd name="T86" fmla="*/ 38 w 188"/>
              <a:gd name="T87" fmla="*/ 142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8" h="284">
                <a:moveTo>
                  <a:pt x="188" y="138"/>
                </a:moveTo>
                <a:lnTo>
                  <a:pt x="188" y="138"/>
                </a:lnTo>
                <a:lnTo>
                  <a:pt x="186" y="172"/>
                </a:lnTo>
                <a:lnTo>
                  <a:pt x="180" y="200"/>
                </a:lnTo>
                <a:lnTo>
                  <a:pt x="172" y="226"/>
                </a:lnTo>
                <a:lnTo>
                  <a:pt x="162" y="246"/>
                </a:lnTo>
                <a:lnTo>
                  <a:pt x="156" y="254"/>
                </a:lnTo>
                <a:lnTo>
                  <a:pt x="148" y="262"/>
                </a:lnTo>
                <a:lnTo>
                  <a:pt x="140" y="268"/>
                </a:lnTo>
                <a:lnTo>
                  <a:pt x="132" y="274"/>
                </a:lnTo>
                <a:lnTo>
                  <a:pt x="122" y="278"/>
                </a:lnTo>
                <a:lnTo>
                  <a:pt x="114" y="282"/>
                </a:lnTo>
                <a:lnTo>
                  <a:pt x="102" y="282"/>
                </a:lnTo>
                <a:lnTo>
                  <a:pt x="92" y="284"/>
                </a:lnTo>
                <a:lnTo>
                  <a:pt x="92" y="284"/>
                </a:lnTo>
                <a:lnTo>
                  <a:pt x="82" y="282"/>
                </a:lnTo>
                <a:lnTo>
                  <a:pt x="72" y="282"/>
                </a:lnTo>
                <a:lnTo>
                  <a:pt x="64" y="278"/>
                </a:lnTo>
                <a:lnTo>
                  <a:pt x="54" y="274"/>
                </a:lnTo>
                <a:lnTo>
                  <a:pt x="46" y="270"/>
                </a:lnTo>
                <a:lnTo>
                  <a:pt x="40" y="262"/>
                </a:lnTo>
                <a:lnTo>
                  <a:pt x="26" y="248"/>
                </a:lnTo>
                <a:lnTo>
                  <a:pt x="16" y="228"/>
                </a:lnTo>
                <a:lnTo>
                  <a:pt x="8" y="202"/>
                </a:lnTo>
                <a:lnTo>
                  <a:pt x="2" y="174"/>
                </a:lnTo>
                <a:lnTo>
                  <a:pt x="0" y="142"/>
                </a:lnTo>
                <a:lnTo>
                  <a:pt x="0" y="142"/>
                </a:lnTo>
                <a:lnTo>
                  <a:pt x="2" y="110"/>
                </a:lnTo>
                <a:lnTo>
                  <a:pt x="8" y="82"/>
                </a:lnTo>
                <a:lnTo>
                  <a:pt x="16" y="56"/>
                </a:lnTo>
                <a:lnTo>
                  <a:pt x="28" y="36"/>
                </a:lnTo>
                <a:lnTo>
                  <a:pt x="42" y="20"/>
                </a:lnTo>
                <a:lnTo>
                  <a:pt x="50" y="14"/>
                </a:lnTo>
                <a:lnTo>
                  <a:pt x="58" y="8"/>
                </a:lnTo>
                <a:lnTo>
                  <a:pt x="66" y="4"/>
                </a:lnTo>
                <a:lnTo>
                  <a:pt x="76" y="2"/>
                </a:lnTo>
                <a:lnTo>
                  <a:pt x="86" y="0"/>
                </a:lnTo>
                <a:lnTo>
                  <a:pt x="96" y="0"/>
                </a:lnTo>
                <a:lnTo>
                  <a:pt x="96" y="0"/>
                </a:lnTo>
                <a:lnTo>
                  <a:pt x="106" y="0"/>
                </a:lnTo>
                <a:lnTo>
                  <a:pt x="116" y="2"/>
                </a:lnTo>
                <a:lnTo>
                  <a:pt x="126" y="4"/>
                </a:lnTo>
                <a:lnTo>
                  <a:pt x="134" y="10"/>
                </a:lnTo>
                <a:lnTo>
                  <a:pt x="142" y="14"/>
                </a:lnTo>
                <a:lnTo>
                  <a:pt x="150" y="20"/>
                </a:lnTo>
                <a:lnTo>
                  <a:pt x="164" y="36"/>
                </a:lnTo>
                <a:lnTo>
                  <a:pt x="174" y="56"/>
                </a:lnTo>
                <a:lnTo>
                  <a:pt x="180" y="80"/>
                </a:lnTo>
                <a:lnTo>
                  <a:pt x="186" y="108"/>
                </a:lnTo>
                <a:lnTo>
                  <a:pt x="188" y="138"/>
                </a:lnTo>
                <a:lnTo>
                  <a:pt x="188" y="138"/>
                </a:lnTo>
                <a:close/>
                <a:moveTo>
                  <a:pt x="38" y="142"/>
                </a:moveTo>
                <a:lnTo>
                  <a:pt x="38" y="142"/>
                </a:lnTo>
                <a:lnTo>
                  <a:pt x="38" y="168"/>
                </a:lnTo>
                <a:lnTo>
                  <a:pt x="42" y="190"/>
                </a:lnTo>
                <a:lnTo>
                  <a:pt x="46" y="210"/>
                </a:lnTo>
                <a:lnTo>
                  <a:pt x="54" y="226"/>
                </a:lnTo>
                <a:lnTo>
                  <a:pt x="62" y="238"/>
                </a:lnTo>
                <a:lnTo>
                  <a:pt x="70" y="248"/>
                </a:lnTo>
                <a:lnTo>
                  <a:pt x="82" y="252"/>
                </a:lnTo>
                <a:lnTo>
                  <a:pt x="94" y="254"/>
                </a:lnTo>
                <a:lnTo>
                  <a:pt x="94" y="254"/>
                </a:lnTo>
                <a:lnTo>
                  <a:pt x="106" y="252"/>
                </a:lnTo>
                <a:lnTo>
                  <a:pt x="118" y="246"/>
                </a:lnTo>
                <a:lnTo>
                  <a:pt x="128" y="238"/>
                </a:lnTo>
                <a:lnTo>
                  <a:pt x="136" y="224"/>
                </a:lnTo>
                <a:lnTo>
                  <a:pt x="142" y="208"/>
                </a:lnTo>
                <a:lnTo>
                  <a:pt x="146" y="188"/>
                </a:lnTo>
                <a:lnTo>
                  <a:pt x="148" y="166"/>
                </a:lnTo>
                <a:lnTo>
                  <a:pt x="150" y="140"/>
                </a:lnTo>
                <a:lnTo>
                  <a:pt x="150" y="140"/>
                </a:lnTo>
                <a:lnTo>
                  <a:pt x="148" y="116"/>
                </a:lnTo>
                <a:lnTo>
                  <a:pt x="146" y="94"/>
                </a:lnTo>
                <a:lnTo>
                  <a:pt x="142" y="76"/>
                </a:lnTo>
                <a:lnTo>
                  <a:pt x="136" y="58"/>
                </a:lnTo>
                <a:lnTo>
                  <a:pt x="128" y="46"/>
                </a:lnTo>
                <a:lnTo>
                  <a:pt x="118" y="36"/>
                </a:lnTo>
                <a:lnTo>
                  <a:pt x="108" y="30"/>
                </a:lnTo>
                <a:lnTo>
                  <a:pt x="94" y="28"/>
                </a:lnTo>
                <a:lnTo>
                  <a:pt x="94" y="28"/>
                </a:lnTo>
                <a:lnTo>
                  <a:pt x="82" y="30"/>
                </a:lnTo>
                <a:lnTo>
                  <a:pt x="72" y="36"/>
                </a:lnTo>
                <a:lnTo>
                  <a:pt x="62" y="44"/>
                </a:lnTo>
                <a:lnTo>
                  <a:pt x="54" y="58"/>
                </a:lnTo>
                <a:lnTo>
                  <a:pt x="48" y="74"/>
                </a:lnTo>
                <a:lnTo>
                  <a:pt x="42" y="94"/>
                </a:lnTo>
                <a:lnTo>
                  <a:pt x="40" y="116"/>
                </a:lnTo>
                <a:lnTo>
                  <a:pt x="38" y="142"/>
                </a:lnTo>
                <a:lnTo>
                  <a:pt x="38" y="14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0" name="Freeform 115">
            <a:extLst>
              <a:ext uri="{FF2B5EF4-FFF2-40B4-BE49-F238E27FC236}">
                <a16:creationId xmlns:a16="http://schemas.microsoft.com/office/drawing/2014/main" id="{1FB152D9-7A40-10B7-A432-4E48CB043639}"/>
              </a:ext>
            </a:extLst>
          </p:cNvPr>
          <p:cNvSpPr>
            <a:spLocks/>
          </p:cNvSpPr>
          <p:nvPr/>
        </p:nvSpPr>
        <p:spPr bwMode="auto">
          <a:xfrm>
            <a:off x="5074313" y="2737741"/>
            <a:ext cx="175420" cy="391684"/>
          </a:xfrm>
          <a:custGeom>
            <a:avLst/>
            <a:gdLst>
              <a:gd name="T0" fmla="*/ 0 w 175"/>
              <a:gd name="T1" fmla="*/ 278 h 278"/>
              <a:gd name="T2" fmla="*/ 0 w 175"/>
              <a:gd name="T3" fmla="*/ 256 h 278"/>
              <a:gd name="T4" fmla="*/ 30 w 175"/>
              <a:gd name="T5" fmla="*/ 228 h 278"/>
              <a:gd name="T6" fmla="*/ 30 w 175"/>
              <a:gd name="T7" fmla="*/ 228 h 278"/>
              <a:gd name="T8" fmla="*/ 76 w 175"/>
              <a:gd name="T9" fmla="*/ 184 h 278"/>
              <a:gd name="T10" fmla="*/ 94 w 175"/>
              <a:gd name="T11" fmla="*/ 164 h 278"/>
              <a:gd name="T12" fmla="*/ 108 w 175"/>
              <a:gd name="T13" fmla="*/ 146 h 278"/>
              <a:gd name="T14" fmla="*/ 117 w 175"/>
              <a:gd name="T15" fmla="*/ 130 h 278"/>
              <a:gd name="T16" fmla="*/ 125 w 175"/>
              <a:gd name="T17" fmla="*/ 114 h 278"/>
              <a:gd name="T18" fmla="*/ 129 w 175"/>
              <a:gd name="T19" fmla="*/ 100 h 278"/>
              <a:gd name="T20" fmla="*/ 131 w 175"/>
              <a:gd name="T21" fmla="*/ 84 h 278"/>
              <a:gd name="T22" fmla="*/ 131 w 175"/>
              <a:gd name="T23" fmla="*/ 84 h 278"/>
              <a:gd name="T24" fmla="*/ 131 w 175"/>
              <a:gd name="T25" fmla="*/ 74 h 278"/>
              <a:gd name="T26" fmla="*/ 129 w 175"/>
              <a:gd name="T27" fmla="*/ 64 h 278"/>
              <a:gd name="T28" fmla="*/ 125 w 175"/>
              <a:gd name="T29" fmla="*/ 54 h 278"/>
              <a:gd name="T30" fmla="*/ 119 w 175"/>
              <a:gd name="T31" fmla="*/ 46 h 278"/>
              <a:gd name="T32" fmla="*/ 113 w 175"/>
              <a:gd name="T33" fmla="*/ 40 h 278"/>
              <a:gd name="T34" fmla="*/ 104 w 175"/>
              <a:gd name="T35" fmla="*/ 34 h 278"/>
              <a:gd name="T36" fmla="*/ 92 w 175"/>
              <a:gd name="T37" fmla="*/ 32 h 278"/>
              <a:gd name="T38" fmla="*/ 78 w 175"/>
              <a:gd name="T39" fmla="*/ 30 h 278"/>
              <a:gd name="T40" fmla="*/ 78 w 175"/>
              <a:gd name="T41" fmla="*/ 30 h 278"/>
              <a:gd name="T42" fmla="*/ 60 w 175"/>
              <a:gd name="T43" fmla="*/ 32 h 278"/>
              <a:gd name="T44" fmla="*/ 44 w 175"/>
              <a:gd name="T45" fmla="*/ 38 h 278"/>
              <a:gd name="T46" fmla="*/ 30 w 175"/>
              <a:gd name="T47" fmla="*/ 46 h 278"/>
              <a:gd name="T48" fmla="*/ 20 w 175"/>
              <a:gd name="T49" fmla="*/ 54 h 278"/>
              <a:gd name="T50" fmla="*/ 8 w 175"/>
              <a:gd name="T51" fmla="*/ 28 h 278"/>
              <a:gd name="T52" fmla="*/ 8 w 175"/>
              <a:gd name="T53" fmla="*/ 28 h 278"/>
              <a:gd name="T54" fmla="*/ 24 w 175"/>
              <a:gd name="T55" fmla="*/ 16 h 278"/>
              <a:gd name="T56" fmla="*/ 42 w 175"/>
              <a:gd name="T57" fmla="*/ 8 h 278"/>
              <a:gd name="T58" fmla="*/ 62 w 175"/>
              <a:gd name="T59" fmla="*/ 2 h 278"/>
              <a:gd name="T60" fmla="*/ 86 w 175"/>
              <a:gd name="T61" fmla="*/ 0 h 278"/>
              <a:gd name="T62" fmla="*/ 86 w 175"/>
              <a:gd name="T63" fmla="*/ 0 h 278"/>
              <a:gd name="T64" fmla="*/ 106 w 175"/>
              <a:gd name="T65" fmla="*/ 2 h 278"/>
              <a:gd name="T66" fmla="*/ 123 w 175"/>
              <a:gd name="T67" fmla="*/ 6 h 278"/>
              <a:gd name="T68" fmla="*/ 137 w 175"/>
              <a:gd name="T69" fmla="*/ 14 h 278"/>
              <a:gd name="T70" fmla="*/ 149 w 175"/>
              <a:gd name="T71" fmla="*/ 24 h 278"/>
              <a:gd name="T72" fmla="*/ 157 w 175"/>
              <a:gd name="T73" fmla="*/ 36 h 278"/>
              <a:gd name="T74" fmla="*/ 163 w 175"/>
              <a:gd name="T75" fmla="*/ 50 h 278"/>
              <a:gd name="T76" fmla="*/ 167 w 175"/>
              <a:gd name="T77" fmla="*/ 64 h 278"/>
              <a:gd name="T78" fmla="*/ 169 w 175"/>
              <a:gd name="T79" fmla="*/ 80 h 278"/>
              <a:gd name="T80" fmla="*/ 169 w 175"/>
              <a:gd name="T81" fmla="*/ 80 h 278"/>
              <a:gd name="T82" fmla="*/ 167 w 175"/>
              <a:gd name="T83" fmla="*/ 98 h 278"/>
              <a:gd name="T84" fmla="*/ 161 w 175"/>
              <a:gd name="T85" fmla="*/ 116 h 278"/>
              <a:gd name="T86" fmla="*/ 153 w 175"/>
              <a:gd name="T87" fmla="*/ 134 h 278"/>
              <a:gd name="T88" fmla="*/ 143 w 175"/>
              <a:gd name="T89" fmla="*/ 152 h 278"/>
              <a:gd name="T90" fmla="*/ 129 w 175"/>
              <a:gd name="T91" fmla="*/ 170 h 278"/>
              <a:gd name="T92" fmla="*/ 113 w 175"/>
              <a:gd name="T93" fmla="*/ 188 h 278"/>
              <a:gd name="T94" fmla="*/ 74 w 175"/>
              <a:gd name="T95" fmla="*/ 226 h 278"/>
              <a:gd name="T96" fmla="*/ 54 w 175"/>
              <a:gd name="T97" fmla="*/ 248 h 278"/>
              <a:gd name="T98" fmla="*/ 54 w 175"/>
              <a:gd name="T99" fmla="*/ 248 h 278"/>
              <a:gd name="T100" fmla="*/ 175 w 175"/>
              <a:gd name="T101" fmla="*/ 248 h 278"/>
              <a:gd name="T102" fmla="*/ 175 w 175"/>
              <a:gd name="T103" fmla="*/ 278 h 278"/>
              <a:gd name="T104" fmla="*/ 0 w 175"/>
              <a:gd name="T105" fmla="*/ 278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75" h="278">
                <a:moveTo>
                  <a:pt x="0" y="278"/>
                </a:moveTo>
                <a:lnTo>
                  <a:pt x="0" y="256"/>
                </a:lnTo>
                <a:lnTo>
                  <a:pt x="30" y="228"/>
                </a:lnTo>
                <a:lnTo>
                  <a:pt x="30" y="228"/>
                </a:lnTo>
                <a:lnTo>
                  <a:pt x="76" y="184"/>
                </a:lnTo>
                <a:lnTo>
                  <a:pt x="94" y="164"/>
                </a:lnTo>
                <a:lnTo>
                  <a:pt x="108" y="146"/>
                </a:lnTo>
                <a:lnTo>
                  <a:pt x="117" y="130"/>
                </a:lnTo>
                <a:lnTo>
                  <a:pt x="125" y="114"/>
                </a:lnTo>
                <a:lnTo>
                  <a:pt x="129" y="100"/>
                </a:lnTo>
                <a:lnTo>
                  <a:pt x="131" y="84"/>
                </a:lnTo>
                <a:lnTo>
                  <a:pt x="131" y="84"/>
                </a:lnTo>
                <a:lnTo>
                  <a:pt x="131" y="74"/>
                </a:lnTo>
                <a:lnTo>
                  <a:pt x="129" y="64"/>
                </a:lnTo>
                <a:lnTo>
                  <a:pt x="125" y="54"/>
                </a:lnTo>
                <a:lnTo>
                  <a:pt x="119" y="46"/>
                </a:lnTo>
                <a:lnTo>
                  <a:pt x="113" y="40"/>
                </a:lnTo>
                <a:lnTo>
                  <a:pt x="104" y="34"/>
                </a:lnTo>
                <a:lnTo>
                  <a:pt x="92" y="32"/>
                </a:lnTo>
                <a:lnTo>
                  <a:pt x="78" y="30"/>
                </a:lnTo>
                <a:lnTo>
                  <a:pt x="78" y="30"/>
                </a:lnTo>
                <a:lnTo>
                  <a:pt x="60" y="32"/>
                </a:lnTo>
                <a:lnTo>
                  <a:pt x="44" y="38"/>
                </a:lnTo>
                <a:lnTo>
                  <a:pt x="30" y="46"/>
                </a:lnTo>
                <a:lnTo>
                  <a:pt x="20" y="54"/>
                </a:lnTo>
                <a:lnTo>
                  <a:pt x="8" y="28"/>
                </a:lnTo>
                <a:lnTo>
                  <a:pt x="8" y="28"/>
                </a:lnTo>
                <a:lnTo>
                  <a:pt x="24" y="16"/>
                </a:lnTo>
                <a:lnTo>
                  <a:pt x="42" y="8"/>
                </a:lnTo>
                <a:lnTo>
                  <a:pt x="62" y="2"/>
                </a:lnTo>
                <a:lnTo>
                  <a:pt x="86" y="0"/>
                </a:lnTo>
                <a:lnTo>
                  <a:pt x="86" y="0"/>
                </a:lnTo>
                <a:lnTo>
                  <a:pt x="106" y="2"/>
                </a:lnTo>
                <a:lnTo>
                  <a:pt x="123" y="6"/>
                </a:lnTo>
                <a:lnTo>
                  <a:pt x="137" y="14"/>
                </a:lnTo>
                <a:lnTo>
                  <a:pt x="149" y="24"/>
                </a:lnTo>
                <a:lnTo>
                  <a:pt x="157" y="36"/>
                </a:lnTo>
                <a:lnTo>
                  <a:pt x="163" y="50"/>
                </a:lnTo>
                <a:lnTo>
                  <a:pt x="167" y="64"/>
                </a:lnTo>
                <a:lnTo>
                  <a:pt x="169" y="80"/>
                </a:lnTo>
                <a:lnTo>
                  <a:pt x="169" y="80"/>
                </a:lnTo>
                <a:lnTo>
                  <a:pt x="167" y="98"/>
                </a:lnTo>
                <a:lnTo>
                  <a:pt x="161" y="116"/>
                </a:lnTo>
                <a:lnTo>
                  <a:pt x="153" y="134"/>
                </a:lnTo>
                <a:lnTo>
                  <a:pt x="143" y="152"/>
                </a:lnTo>
                <a:lnTo>
                  <a:pt x="129" y="170"/>
                </a:lnTo>
                <a:lnTo>
                  <a:pt x="113" y="188"/>
                </a:lnTo>
                <a:lnTo>
                  <a:pt x="74" y="226"/>
                </a:lnTo>
                <a:lnTo>
                  <a:pt x="54" y="248"/>
                </a:lnTo>
                <a:lnTo>
                  <a:pt x="54" y="248"/>
                </a:lnTo>
                <a:lnTo>
                  <a:pt x="175" y="248"/>
                </a:lnTo>
                <a:lnTo>
                  <a:pt x="175" y="278"/>
                </a:lnTo>
                <a:lnTo>
                  <a:pt x="0" y="27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Freeform 126">
            <a:extLst>
              <a:ext uri="{FF2B5EF4-FFF2-40B4-BE49-F238E27FC236}">
                <a16:creationId xmlns:a16="http://schemas.microsoft.com/office/drawing/2014/main" id="{FCCCA50D-9C7C-7E99-2372-AD6FE3AFD0AE}"/>
              </a:ext>
            </a:extLst>
          </p:cNvPr>
          <p:cNvSpPr>
            <a:spLocks/>
          </p:cNvSpPr>
          <p:nvPr/>
        </p:nvSpPr>
        <p:spPr bwMode="auto">
          <a:xfrm>
            <a:off x="8179739" y="2732104"/>
            <a:ext cx="136326" cy="377595"/>
          </a:xfrm>
          <a:custGeom>
            <a:avLst/>
            <a:gdLst>
              <a:gd name="T0" fmla="*/ 96 w 136"/>
              <a:gd name="T1" fmla="*/ 134 h 268"/>
              <a:gd name="T2" fmla="*/ 0 w 136"/>
              <a:gd name="T3" fmla="*/ 228 h 268"/>
              <a:gd name="T4" fmla="*/ 0 w 136"/>
              <a:gd name="T5" fmla="*/ 268 h 268"/>
              <a:gd name="T6" fmla="*/ 136 w 136"/>
              <a:gd name="T7" fmla="*/ 134 h 268"/>
              <a:gd name="T8" fmla="*/ 0 w 136"/>
              <a:gd name="T9" fmla="*/ 0 h 268"/>
              <a:gd name="T10" fmla="*/ 0 w 136"/>
              <a:gd name="T11" fmla="*/ 40 h 268"/>
              <a:gd name="T12" fmla="*/ 96 w 136"/>
              <a:gd name="T13" fmla="*/ 134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268">
                <a:moveTo>
                  <a:pt x="96" y="134"/>
                </a:moveTo>
                <a:lnTo>
                  <a:pt x="0" y="228"/>
                </a:lnTo>
                <a:lnTo>
                  <a:pt x="0" y="268"/>
                </a:lnTo>
                <a:lnTo>
                  <a:pt x="136" y="134"/>
                </a:lnTo>
                <a:lnTo>
                  <a:pt x="0" y="0"/>
                </a:lnTo>
                <a:lnTo>
                  <a:pt x="0" y="40"/>
                </a:lnTo>
                <a:lnTo>
                  <a:pt x="96" y="134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2" name="Rectangle 127">
            <a:extLst>
              <a:ext uri="{FF2B5EF4-FFF2-40B4-BE49-F238E27FC236}">
                <a16:creationId xmlns:a16="http://schemas.microsoft.com/office/drawing/2014/main" id="{117341BC-04C2-6198-FEBD-EBCC9B8AD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9739" y="2901177"/>
            <a:ext cx="94226" cy="394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43" name="Rectangle 128">
            <a:extLst>
              <a:ext uri="{FF2B5EF4-FFF2-40B4-BE49-F238E27FC236}">
                <a16:creationId xmlns:a16="http://schemas.microsoft.com/office/drawing/2014/main" id="{B901DD2B-E49E-3929-BEC8-28C9D0DCE9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57446" y="2901177"/>
            <a:ext cx="94226" cy="394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4" name="Freeform 129">
            <a:extLst>
              <a:ext uri="{FF2B5EF4-FFF2-40B4-BE49-F238E27FC236}">
                <a16:creationId xmlns:a16="http://schemas.microsoft.com/office/drawing/2014/main" id="{B283BBE3-D24B-A719-6640-546E36508F29}"/>
              </a:ext>
            </a:extLst>
          </p:cNvPr>
          <p:cNvSpPr>
            <a:spLocks/>
          </p:cNvSpPr>
          <p:nvPr/>
        </p:nvSpPr>
        <p:spPr bwMode="auto">
          <a:xfrm>
            <a:off x="4108002" y="2732104"/>
            <a:ext cx="134321" cy="377595"/>
          </a:xfrm>
          <a:custGeom>
            <a:avLst/>
            <a:gdLst>
              <a:gd name="T0" fmla="*/ 94 w 134"/>
              <a:gd name="T1" fmla="*/ 134 h 268"/>
              <a:gd name="T2" fmla="*/ 0 w 134"/>
              <a:gd name="T3" fmla="*/ 228 h 268"/>
              <a:gd name="T4" fmla="*/ 0 w 134"/>
              <a:gd name="T5" fmla="*/ 268 h 268"/>
              <a:gd name="T6" fmla="*/ 134 w 134"/>
              <a:gd name="T7" fmla="*/ 134 h 268"/>
              <a:gd name="T8" fmla="*/ 0 w 134"/>
              <a:gd name="T9" fmla="*/ 0 h 268"/>
              <a:gd name="T10" fmla="*/ 0 w 134"/>
              <a:gd name="T11" fmla="*/ 40 h 268"/>
              <a:gd name="T12" fmla="*/ 94 w 134"/>
              <a:gd name="T13" fmla="*/ 134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4" h="268">
                <a:moveTo>
                  <a:pt x="94" y="134"/>
                </a:moveTo>
                <a:lnTo>
                  <a:pt x="0" y="228"/>
                </a:lnTo>
                <a:lnTo>
                  <a:pt x="0" y="268"/>
                </a:lnTo>
                <a:lnTo>
                  <a:pt x="134" y="134"/>
                </a:lnTo>
                <a:lnTo>
                  <a:pt x="0" y="0"/>
                </a:lnTo>
                <a:lnTo>
                  <a:pt x="0" y="40"/>
                </a:lnTo>
                <a:lnTo>
                  <a:pt x="94" y="134"/>
                </a:lnTo>
                <a:close/>
              </a:path>
            </a:pathLst>
          </a:cu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5" name="Rectangle 130">
            <a:extLst>
              <a:ext uri="{FF2B5EF4-FFF2-40B4-BE49-F238E27FC236}">
                <a16:creationId xmlns:a16="http://schemas.microsoft.com/office/drawing/2014/main" id="{D629A39B-66A8-11B6-8772-2A0E5AD05F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8002" y="2901177"/>
            <a:ext cx="92220" cy="394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6" name="Rectangle 131">
            <a:extLst>
              <a:ext uri="{FF2B5EF4-FFF2-40B4-BE49-F238E27FC236}">
                <a16:creationId xmlns:a16="http://schemas.microsoft.com/office/drawing/2014/main" id="{108A192F-018A-28AC-57AE-435F861AC2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3704" y="2901177"/>
            <a:ext cx="94226" cy="39450"/>
          </a:xfrm>
          <a:prstGeom prst="rect">
            <a:avLst/>
          </a:prstGeom>
          <a:solidFill>
            <a:srgbClr val="23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5A2B4AD-FCD0-6FDC-8A72-FF4FA60F3DE5}"/>
              </a:ext>
            </a:extLst>
          </p:cNvPr>
          <p:cNvSpPr txBox="1"/>
          <p:nvPr/>
        </p:nvSpPr>
        <p:spPr>
          <a:xfrm>
            <a:off x="875405" y="4501202"/>
            <a:ext cx="3788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/>
              <a:t>Train &amp; Valid </a:t>
            </a:r>
            <a:r>
              <a:rPr kumimoji="1" lang="ko-KR" altLang="en-US" sz="2400" b="1" dirty="0"/>
              <a:t>데이터로 분리</a:t>
            </a:r>
          </a:p>
        </p:txBody>
      </p:sp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7E71E870-E3FC-E7E5-48D5-51E40DE23871}"/>
              </a:ext>
            </a:extLst>
          </p:cNvPr>
          <p:cNvGraphicFramePr>
            <a:graphicFrameLocks noGrp="1"/>
          </p:cNvGraphicFramePr>
          <p:nvPr/>
        </p:nvGraphicFramePr>
        <p:xfrm>
          <a:off x="880595" y="5712462"/>
          <a:ext cx="3490797" cy="1036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81046">
                  <a:extLst>
                    <a:ext uri="{9D8B030D-6E8A-4147-A177-3AD203B41FA5}">
                      <a16:colId xmlns:a16="http://schemas.microsoft.com/office/drawing/2014/main" val="1806504109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1254610979"/>
                    </a:ext>
                  </a:extLst>
                </a:gridCol>
                <a:gridCol w="1581151">
                  <a:extLst>
                    <a:ext uri="{9D8B030D-6E8A-4147-A177-3AD203B41FA5}">
                      <a16:colId xmlns:a16="http://schemas.microsoft.com/office/drawing/2014/main" val="2096488570"/>
                    </a:ext>
                  </a:extLst>
                </a:gridCol>
              </a:tblGrid>
              <a:tr h="2702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Train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: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Valid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6466175"/>
                  </a:ext>
                </a:extLst>
              </a:tr>
              <a:tr h="2702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8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: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/>
                        <a:t>2</a:t>
                      </a:r>
                      <a:endParaRPr lang="ko-KR" altLang="en-US" sz="2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44089612"/>
                  </a:ext>
                </a:extLst>
              </a:tr>
            </a:tbl>
          </a:graphicData>
        </a:graphic>
      </p:graphicFrame>
      <p:sp>
        <p:nvSpPr>
          <p:cNvPr id="54" name="TextBox 53">
            <a:extLst>
              <a:ext uri="{FF2B5EF4-FFF2-40B4-BE49-F238E27FC236}">
                <a16:creationId xmlns:a16="http://schemas.microsoft.com/office/drawing/2014/main" id="{D6F680CA-DED0-9EA4-4CDB-7F19C7403FDC}"/>
              </a:ext>
            </a:extLst>
          </p:cNvPr>
          <p:cNvSpPr txBox="1"/>
          <p:nvPr/>
        </p:nvSpPr>
        <p:spPr>
          <a:xfrm>
            <a:off x="12887528" y="382379"/>
            <a:ext cx="50291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err="1">
                <a:solidFill>
                  <a:srgbClr val="5F5F5F"/>
                </a:solidFill>
              </a:rPr>
              <a:t>Hyperparmeter</a:t>
            </a:r>
            <a:r>
              <a:rPr lang="en-US" altLang="ko-KR" sz="3200" b="1" dirty="0">
                <a:solidFill>
                  <a:srgbClr val="5F5F5F"/>
                </a:solidFill>
              </a:rPr>
              <a:t> Tuning - NTT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1C227AC-DFA5-AF46-D87E-DDD04A14E871}"/>
              </a:ext>
            </a:extLst>
          </p:cNvPr>
          <p:cNvSpPr txBox="1"/>
          <p:nvPr/>
        </p:nvSpPr>
        <p:spPr>
          <a:xfrm>
            <a:off x="5060539" y="4114473"/>
            <a:ext cx="31219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 b="1" dirty="0" err="1"/>
              <a:t>AutoML</a:t>
            </a:r>
            <a:endParaRPr kumimoji="1" lang="en-US" altLang="ko-KR" sz="2400" b="1" dirty="0"/>
          </a:p>
          <a:p>
            <a:r>
              <a:rPr kumimoji="1" lang="en-US" altLang="ko-KR" sz="2400" b="1" dirty="0" err="1"/>
              <a:t>Pycaret</a:t>
            </a:r>
            <a:r>
              <a:rPr kumimoji="1" lang="ko-KR" altLang="en-US" sz="2400" b="1" dirty="0" err="1"/>
              <a:t>으로</a:t>
            </a:r>
            <a:r>
              <a:rPr kumimoji="1" lang="ko-KR" altLang="en-US" sz="2400" b="1" dirty="0"/>
              <a:t> 모델 비교</a:t>
            </a:r>
          </a:p>
        </p:txBody>
      </p:sp>
      <p:graphicFrame>
        <p:nvGraphicFramePr>
          <p:cNvPr id="59" name="표 58">
            <a:extLst>
              <a:ext uri="{FF2B5EF4-FFF2-40B4-BE49-F238E27FC236}">
                <a16:creationId xmlns:a16="http://schemas.microsoft.com/office/drawing/2014/main" id="{2C5D1154-54EC-3AD3-1777-46B6B20F93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531649"/>
              </p:ext>
            </p:extLst>
          </p:nvPr>
        </p:nvGraphicFramePr>
        <p:xfrm>
          <a:off x="4924096" y="5358059"/>
          <a:ext cx="3441032" cy="2565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51048">
                  <a:extLst>
                    <a:ext uri="{9D8B030D-6E8A-4147-A177-3AD203B41FA5}">
                      <a16:colId xmlns:a16="http://schemas.microsoft.com/office/drawing/2014/main" val="3103319844"/>
                    </a:ext>
                  </a:extLst>
                </a:gridCol>
                <a:gridCol w="1642973">
                  <a:extLst>
                    <a:ext uri="{9D8B030D-6E8A-4147-A177-3AD203B41FA5}">
                      <a16:colId xmlns:a16="http://schemas.microsoft.com/office/drawing/2014/main" val="2569608113"/>
                    </a:ext>
                  </a:extLst>
                </a:gridCol>
                <a:gridCol w="1147011">
                  <a:extLst>
                    <a:ext uri="{9D8B030D-6E8A-4147-A177-3AD203B41FA5}">
                      <a16:colId xmlns:a16="http://schemas.microsoft.com/office/drawing/2014/main" val="643906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Model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Accuracy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4446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gbc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>
                          <a:effectLst/>
                        </a:rPr>
                        <a:t>Gradient Boosting Classifier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0.9698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9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9151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Decision Tree Classifier</a:t>
                      </a:r>
                      <a:endParaRPr lang="ko-KR" alt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0.9684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2902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knn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 Neighbors Classifier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0.9653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9494475"/>
                  </a:ext>
                </a:extLst>
              </a:tr>
            </a:tbl>
          </a:graphicData>
        </a:graphic>
      </p:graphicFrame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5615660"/>
              </p:ext>
            </p:extLst>
          </p:nvPr>
        </p:nvGraphicFramePr>
        <p:xfrm>
          <a:off x="838200" y="1378925"/>
          <a:ext cx="6934200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16973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5417227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12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하이퍼파라미터</a:t>
                      </a:r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튜닝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sp>
        <p:nvSpPr>
          <p:cNvPr id="4" name="Rectangle 60">
            <a:extLst>
              <a:ext uri="{FF2B5EF4-FFF2-40B4-BE49-F238E27FC236}">
                <a16:creationId xmlns:a16="http://schemas.microsoft.com/office/drawing/2014/main" id="{2A212010-BEC6-991E-5C35-94EAB02908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90552" y="3238500"/>
            <a:ext cx="20048" cy="5507527"/>
          </a:xfrm>
          <a:prstGeom prst="rect">
            <a:avLst/>
          </a:prstGeom>
          <a:solidFill>
            <a:srgbClr val="808083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0" name="Freeform 116">
            <a:extLst>
              <a:ext uri="{FF2B5EF4-FFF2-40B4-BE49-F238E27FC236}">
                <a16:creationId xmlns:a16="http://schemas.microsoft.com/office/drawing/2014/main" id="{1F54B78C-EB2A-C365-D838-D2AA12842C68}"/>
              </a:ext>
            </a:extLst>
          </p:cNvPr>
          <p:cNvSpPr>
            <a:spLocks noEditPoints="1"/>
          </p:cNvSpPr>
          <p:nvPr/>
        </p:nvSpPr>
        <p:spPr bwMode="auto">
          <a:xfrm>
            <a:off x="8763000" y="2705100"/>
            <a:ext cx="205047" cy="400137"/>
          </a:xfrm>
          <a:custGeom>
            <a:avLst/>
            <a:gdLst>
              <a:gd name="T0" fmla="*/ 186 w 186"/>
              <a:gd name="T1" fmla="*/ 138 h 284"/>
              <a:gd name="T2" fmla="*/ 180 w 186"/>
              <a:gd name="T3" fmla="*/ 200 h 284"/>
              <a:gd name="T4" fmla="*/ 160 w 186"/>
              <a:gd name="T5" fmla="*/ 246 h 284"/>
              <a:gd name="T6" fmla="*/ 148 w 186"/>
              <a:gd name="T7" fmla="*/ 262 h 284"/>
              <a:gd name="T8" fmla="*/ 132 w 186"/>
              <a:gd name="T9" fmla="*/ 274 h 284"/>
              <a:gd name="T10" fmla="*/ 112 w 186"/>
              <a:gd name="T11" fmla="*/ 282 h 284"/>
              <a:gd name="T12" fmla="*/ 90 w 186"/>
              <a:gd name="T13" fmla="*/ 284 h 284"/>
              <a:gd name="T14" fmla="*/ 80 w 186"/>
              <a:gd name="T15" fmla="*/ 282 h 284"/>
              <a:gd name="T16" fmla="*/ 62 w 186"/>
              <a:gd name="T17" fmla="*/ 278 h 284"/>
              <a:gd name="T18" fmla="*/ 46 w 186"/>
              <a:gd name="T19" fmla="*/ 270 h 284"/>
              <a:gd name="T20" fmla="*/ 26 w 186"/>
              <a:gd name="T21" fmla="*/ 248 h 284"/>
              <a:gd name="T22" fmla="*/ 6 w 186"/>
              <a:gd name="T23" fmla="*/ 202 h 284"/>
              <a:gd name="T24" fmla="*/ 0 w 186"/>
              <a:gd name="T25" fmla="*/ 142 h 284"/>
              <a:gd name="T26" fmla="*/ 2 w 186"/>
              <a:gd name="T27" fmla="*/ 110 h 284"/>
              <a:gd name="T28" fmla="*/ 14 w 186"/>
              <a:gd name="T29" fmla="*/ 56 h 284"/>
              <a:gd name="T30" fmla="*/ 40 w 186"/>
              <a:gd name="T31" fmla="*/ 20 h 284"/>
              <a:gd name="T32" fmla="*/ 56 w 186"/>
              <a:gd name="T33" fmla="*/ 8 h 284"/>
              <a:gd name="T34" fmla="*/ 76 w 186"/>
              <a:gd name="T35" fmla="*/ 2 h 284"/>
              <a:gd name="T36" fmla="*/ 96 w 186"/>
              <a:gd name="T37" fmla="*/ 0 h 284"/>
              <a:gd name="T38" fmla="*/ 106 w 186"/>
              <a:gd name="T39" fmla="*/ 0 h 284"/>
              <a:gd name="T40" fmla="*/ 124 w 186"/>
              <a:gd name="T41" fmla="*/ 4 h 284"/>
              <a:gd name="T42" fmla="*/ 142 w 186"/>
              <a:gd name="T43" fmla="*/ 14 h 284"/>
              <a:gd name="T44" fmla="*/ 162 w 186"/>
              <a:gd name="T45" fmla="*/ 36 h 284"/>
              <a:gd name="T46" fmla="*/ 180 w 186"/>
              <a:gd name="T47" fmla="*/ 80 h 284"/>
              <a:gd name="T48" fmla="*/ 186 w 186"/>
              <a:gd name="T49" fmla="*/ 138 h 284"/>
              <a:gd name="T50" fmla="*/ 36 w 186"/>
              <a:gd name="T51" fmla="*/ 142 h 284"/>
              <a:gd name="T52" fmla="*/ 38 w 186"/>
              <a:gd name="T53" fmla="*/ 168 h 284"/>
              <a:gd name="T54" fmla="*/ 46 w 186"/>
              <a:gd name="T55" fmla="*/ 210 h 284"/>
              <a:gd name="T56" fmla="*/ 60 w 186"/>
              <a:gd name="T57" fmla="*/ 238 h 284"/>
              <a:gd name="T58" fmla="*/ 80 w 186"/>
              <a:gd name="T59" fmla="*/ 252 h 284"/>
              <a:gd name="T60" fmla="*/ 92 w 186"/>
              <a:gd name="T61" fmla="*/ 254 h 284"/>
              <a:gd name="T62" fmla="*/ 118 w 186"/>
              <a:gd name="T63" fmla="*/ 246 h 284"/>
              <a:gd name="T64" fmla="*/ 134 w 186"/>
              <a:gd name="T65" fmla="*/ 224 h 284"/>
              <a:gd name="T66" fmla="*/ 144 w 186"/>
              <a:gd name="T67" fmla="*/ 188 h 284"/>
              <a:gd name="T68" fmla="*/ 148 w 186"/>
              <a:gd name="T69" fmla="*/ 140 h 284"/>
              <a:gd name="T70" fmla="*/ 148 w 186"/>
              <a:gd name="T71" fmla="*/ 116 h 284"/>
              <a:gd name="T72" fmla="*/ 142 w 186"/>
              <a:gd name="T73" fmla="*/ 76 h 284"/>
              <a:gd name="T74" fmla="*/ 128 w 186"/>
              <a:gd name="T75" fmla="*/ 46 h 284"/>
              <a:gd name="T76" fmla="*/ 106 w 186"/>
              <a:gd name="T77" fmla="*/ 30 h 284"/>
              <a:gd name="T78" fmla="*/ 92 w 186"/>
              <a:gd name="T79" fmla="*/ 28 h 284"/>
              <a:gd name="T80" fmla="*/ 70 w 186"/>
              <a:gd name="T81" fmla="*/ 36 h 284"/>
              <a:gd name="T82" fmla="*/ 52 w 186"/>
              <a:gd name="T83" fmla="*/ 58 h 284"/>
              <a:gd name="T84" fmla="*/ 42 w 186"/>
              <a:gd name="T85" fmla="*/ 94 h 284"/>
              <a:gd name="T86" fmla="*/ 36 w 186"/>
              <a:gd name="T87" fmla="*/ 142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6" h="284">
                <a:moveTo>
                  <a:pt x="186" y="138"/>
                </a:moveTo>
                <a:lnTo>
                  <a:pt x="186" y="138"/>
                </a:lnTo>
                <a:lnTo>
                  <a:pt x="184" y="172"/>
                </a:lnTo>
                <a:lnTo>
                  <a:pt x="180" y="200"/>
                </a:lnTo>
                <a:lnTo>
                  <a:pt x="172" y="226"/>
                </a:lnTo>
                <a:lnTo>
                  <a:pt x="160" y="246"/>
                </a:lnTo>
                <a:lnTo>
                  <a:pt x="154" y="254"/>
                </a:lnTo>
                <a:lnTo>
                  <a:pt x="148" y="262"/>
                </a:lnTo>
                <a:lnTo>
                  <a:pt x="140" y="268"/>
                </a:lnTo>
                <a:lnTo>
                  <a:pt x="132" y="274"/>
                </a:lnTo>
                <a:lnTo>
                  <a:pt x="122" y="278"/>
                </a:lnTo>
                <a:lnTo>
                  <a:pt x="112" y="282"/>
                </a:lnTo>
                <a:lnTo>
                  <a:pt x="102" y="282"/>
                </a:lnTo>
                <a:lnTo>
                  <a:pt x="90" y="284"/>
                </a:lnTo>
                <a:lnTo>
                  <a:pt x="90" y="284"/>
                </a:lnTo>
                <a:lnTo>
                  <a:pt x="80" y="282"/>
                </a:lnTo>
                <a:lnTo>
                  <a:pt x="72" y="282"/>
                </a:lnTo>
                <a:lnTo>
                  <a:pt x="62" y="278"/>
                </a:lnTo>
                <a:lnTo>
                  <a:pt x="54" y="274"/>
                </a:lnTo>
                <a:lnTo>
                  <a:pt x="46" y="270"/>
                </a:lnTo>
                <a:lnTo>
                  <a:pt x="38" y="262"/>
                </a:lnTo>
                <a:lnTo>
                  <a:pt x="26" y="248"/>
                </a:lnTo>
                <a:lnTo>
                  <a:pt x="14" y="228"/>
                </a:lnTo>
                <a:lnTo>
                  <a:pt x="6" y="202"/>
                </a:lnTo>
                <a:lnTo>
                  <a:pt x="2" y="174"/>
                </a:lnTo>
                <a:lnTo>
                  <a:pt x="0" y="142"/>
                </a:lnTo>
                <a:lnTo>
                  <a:pt x="0" y="142"/>
                </a:lnTo>
                <a:lnTo>
                  <a:pt x="2" y="110"/>
                </a:lnTo>
                <a:lnTo>
                  <a:pt x="6" y="82"/>
                </a:lnTo>
                <a:lnTo>
                  <a:pt x="14" y="56"/>
                </a:lnTo>
                <a:lnTo>
                  <a:pt x="26" y="36"/>
                </a:lnTo>
                <a:lnTo>
                  <a:pt x="40" y="20"/>
                </a:lnTo>
                <a:lnTo>
                  <a:pt x="48" y="14"/>
                </a:lnTo>
                <a:lnTo>
                  <a:pt x="56" y="8"/>
                </a:lnTo>
                <a:lnTo>
                  <a:pt x="66" y="4"/>
                </a:lnTo>
                <a:lnTo>
                  <a:pt x="76" y="2"/>
                </a:lnTo>
                <a:lnTo>
                  <a:pt x="84" y="0"/>
                </a:lnTo>
                <a:lnTo>
                  <a:pt x="96" y="0"/>
                </a:lnTo>
                <a:lnTo>
                  <a:pt x="96" y="0"/>
                </a:lnTo>
                <a:lnTo>
                  <a:pt x="106" y="0"/>
                </a:lnTo>
                <a:lnTo>
                  <a:pt x="116" y="2"/>
                </a:lnTo>
                <a:lnTo>
                  <a:pt x="124" y="4"/>
                </a:lnTo>
                <a:lnTo>
                  <a:pt x="134" y="10"/>
                </a:lnTo>
                <a:lnTo>
                  <a:pt x="142" y="14"/>
                </a:lnTo>
                <a:lnTo>
                  <a:pt x="150" y="20"/>
                </a:lnTo>
                <a:lnTo>
                  <a:pt x="162" y="36"/>
                </a:lnTo>
                <a:lnTo>
                  <a:pt x="172" y="56"/>
                </a:lnTo>
                <a:lnTo>
                  <a:pt x="180" y="80"/>
                </a:lnTo>
                <a:lnTo>
                  <a:pt x="184" y="108"/>
                </a:lnTo>
                <a:lnTo>
                  <a:pt x="186" y="138"/>
                </a:lnTo>
                <a:lnTo>
                  <a:pt x="186" y="138"/>
                </a:lnTo>
                <a:close/>
                <a:moveTo>
                  <a:pt x="36" y="142"/>
                </a:moveTo>
                <a:lnTo>
                  <a:pt x="36" y="142"/>
                </a:lnTo>
                <a:lnTo>
                  <a:pt x="38" y="168"/>
                </a:lnTo>
                <a:lnTo>
                  <a:pt x="40" y="190"/>
                </a:lnTo>
                <a:lnTo>
                  <a:pt x="46" y="210"/>
                </a:lnTo>
                <a:lnTo>
                  <a:pt x="52" y="226"/>
                </a:lnTo>
                <a:lnTo>
                  <a:pt x="60" y="238"/>
                </a:lnTo>
                <a:lnTo>
                  <a:pt x="70" y="248"/>
                </a:lnTo>
                <a:lnTo>
                  <a:pt x="80" y="252"/>
                </a:lnTo>
                <a:lnTo>
                  <a:pt x="92" y="254"/>
                </a:lnTo>
                <a:lnTo>
                  <a:pt x="92" y="254"/>
                </a:lnTo>
                <a:lnTo>
                  <a:pt x="106" y="252"/>
                </a:lnTo>
                <a:lnTo>
                  <a:pt x="118" y="246"/>
                </a:lnTo>
                <a:lnTo>
                  <a:pt x="126" y="238"/>
                </a:lnTo>
                <a:lnTo>
                  <a:pt x="134" y="224"/>
                </a:lnTo>
                <a:lnTo>
                  <a:pt x="140" y="208"/>
                </a:lnTo>
                <a:lnTo>
                  <a:pt x="144" y="188"/>
                </a:lnTo>
                <a:lnTo>
                  <a:pt x="148" y="166"/>
                </a:lnTo>
                <a:lnTo>
                  <a:pt x="148" y="140"/>
                </a:lnTo>
                <a:lnTo>
                  <a:pt x="148" y="140"/>
                </a:lnTo>
                <a:lnTo>
                  <a:pt x="148" y="116"/>
                </a:lnTo>
                <a:lnTo>
                  <a:pt x="146" y="94"/>
                </a:lnTo>
                <a:lnTo>
                  <a:pt x="142" y="76"/>
                </a:lnTo>
                <a:lnTo>
                  <a:pt x="136" y="58"/>
                </a:lnTo>
                <a:lnTo>
                  <a:pt x="128" y="46"/>
                </a:lnTo>
                <a:lnTo>
                  <a:pt x="118" y="36"/>
                </a:lnTo>
                <a:lnTo>
                  <a:pt x="106" y="30"/>
                </a:lnTo>
                <a:lnTo>
                  <a:pt x="92" y="28"/>
                </a:lnTo>
                <a:lnTo>
                  <a:pt x="92" y="28"/>
                </a:lnTo>
                <a:lnTo>
                  <a:pt x="82" y="30"/>
                </a:lnTo>
                <a:lnTo>
                  <a:pt x="70" y="36"/>
                </a:lnTo>
                <a:lnTo>
                  <a:pt x="60" y="44"/>
                </a:lnTo>
                <a:lnTo>
                  <a:pt x="52" y="58"/>
                </a:lnTo>
                <a:lnTo>
                  <a:pt x="46" y="74"/>
                </a:lnTo>
                <a:lnTo>
                  <a:pt x="42" y="94"/>
                </a:lnTo>
                <a:lnTo>
                  <a:pt x="38" y="116"/>
                </a:lnTo>
                <a:lnTo>
                  <a:pt x="36" y="142"/>
                </a:lnTo>
                <a:lnTo>
                  <a:pt x="36" y="14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Freeform 117">
            <a:extLst>
              <a:ext uri="{FF2B5EF4-FFF2-40B4-BE49-F238E27FC236}">
                <a16:creationId xmlns:a16="http://schemas.microsoft.com/office/drawing/2014/main" id="{E45D71E8-692A-8086-69F9-80351A27C73E}"/>
              </a:ext>
            </a:extLst>
          </p:cNvPr>
          <p:cNvSpPr>
            <a:spLocks/>
          </p:cNvSpPr>
          <p:nvPr/>
        </p:nvSpPr>
        <p:spPr bwMode="auto">
          <a:xfrm>
            <a:off x="9003324" y="2705100"/>
            <a:ext cx="189613" cy="400137"/>
          </a:xfrm>
          <a:custGeom>
            <a:avLst/>
            <a:gdLst>
              <a:gd name="T0" fmla="*/ 10 w 172"/>
              <a:gd name="T1" fmla="*/ 236 h 284"/>
              <a:gd name="T2" fmla="*/ 36 w 172"/>
              <a:gd name="T3" fmla="*/ 248 h 284"/>
              <a:gd name="T4" fmla="*/ 72 w 172"/>
              <a:gd name="T5" fmla="*/ 254 h 284"/>
              <a:gd name="T6" fmla="*/ 88 w 172"/>
              <a:gd name="T7" fmla="*/ 252 h 284"/>
              <a:gd name="T8" fmla="*/ 112 w 172"/>
              <a:gd name="T9" fmla="*/ 242 h 284"/>
              <a:gd name="T10" fmla="*/ 126 w 172"/>
              <a:gd name="T11" fmla="*/ 228 h 284"/>
              <a:gd name="T12" fmla="*/ 132 w 172"/>
              <a:gd name="T13" fmla="*/ 210 h 284"/>
              <a:gd name="T14" fmla="*/ 134 w 172"/>
              <a:gd name="T15" fmla="*/ 200 h 284"/>
              <a:gd name="T16" fmla="*/ 128 w 172"/>
              <a:gd name="T17" fmla="*/ 176 h 284"/>
              <a:gd name="T18" fmla="*/ 112 w 172"/>
              <a:gd name="T19" fmla="*/ 158 h 284"/>
              <a:gd name="T20" fmla="*/ 88 w 172"/>
              <a:gd name="T21" fmla="*/ 148 h 284"/>
              <a:gd name="T22" fmla="*/ 62 w 172"/>
              <a:gd name="T23" fmla="*/ 146 h 284"/>
              <a:gd name="T24" fmla="*/ 42 w 172"/>
              <a:gd name="T25" fmla="*/ 118 h 284"/>
              <a:gd name="T26" fmla="*/ 62 w 172"/>
              <a:gd name="T27" fmla="*/ 118 h 284"/>
              <a:gd name="T28" fmla="*/ 84 w 172"/>
              <a:gd name="T29" fmla="*/ 114 h 284"/>
              <a:gd name="T30" fmla="*/ 104 w 172"/>
              <a:gd name="T31" fmla="*/ 106 h 284"/>
              <a:gd name="T32" fmla="*/ 118 w 172"/>
              <a:gd name="T33" fmla="*/ 92 h 284"/>
              <a:gd name="T34" fmla="*/ 124 w 172"/>
              <a:gd name="T35" fmla="*/ 72 h 284"/>
              <a:gd name="T36" fmla="*/ 124 w 172"/>
              <a:gd name="T37" fmla="*/ 62 h 284"/>
              <a:gd name="T38" fmla="*/ 118 w 172"/>
              <a:gd name="T39" fmla="*/ 48 h 284"/>
              <a:gd name="T40" fmla="*/ 106 w 172"/>
              <a:gd name="T41" fmla="*/ 36 h 284"/>
              <a:gd name="T42" fmla="*/ 88 w 172"/>
              <a:gd name="T43" fmla="*/ 30 h 284"/>
              <a:gd name="T44" fmla="*/ 76 w 172"/>
              <a:gd name="T45" fmla="*/ 30 h 284"/>
              <a:gd name="T46" fmla="*/ 44 w 172"/>
              <a:gd name="T47" fmla="*/ 36 h 284"/>
              <a:gd name="T48" fmla="*/ 20 w 172"/>
              <a:gd name="T49" fmla="*/ 48 h 284"/>
              <a:gd name="T50" fmla="*/ 10 w 172"/>
              <a:gd name="T51" fmla="*/ 20 h 284"/>
              <a:gd name="T52" fmla="*/ 42 w 172"/>
              <a:gd name="T53" fmla="*/ 6 h 284"/>
              <a:gd name="T54" fmla="*/ 82 w 172"/>
              <a:gd name="T55" fmla="*/ 0 h 284"/>
              <a:gd name="T56" fmla="*/ 102 w 172"/>
              <a:gd name="T57" fmla="*/ 2 h 284"/>
              <a:gd name="T58" fmla="*/ 132 w 172"/>
              <a:gd name="T59" fmla="*/ 12 h 284"/>
              <a:gd name="T60" fmla="*/ 150 w 172"/>
              <a:gd name="T61" fmla="*/ 30 h 284"/>
              <a:gd name="T62" fmla="*/ 160 w 172"/>
              <a:gd name="T63" fmla="*/ 52 h 284"/>
              <a:gd name="T64" fmla="*/ 162 w 172"/>
              <a:gd name="T65" fmla="*/ 66 h 284"/>
              <a:gd name="T66" fmla="*/ 158 w 172"/>
              <a:gd name="T67" fmla="*/ 86 h 284"/>
              <a:gd name="T68" fmla="*/ 148 w 172"/>
              <a:gd name="T69" fmla="*/ 104 h 284"/>
              <a:gd name="T70" fmla="*/ 132 w 172"/>
              <a:gd name="T71" fmla="*/ 118 h 284"/>
              <a:gd name="T72" fmla="*/ 110 w 172"/>
              <a:gd name="T73" fmla="*/ 130 h 284"/>
              <a:gd name="T74" fmla="*/ 110 w 172"/>
              <a:gd name="T75" fmla="*/ 132 h 284"/>
              <a:gd name="T76" fmla="*/ 134 w 172"/>
              <a:gd name="T77" fmla="*/ 140 h 284"/>
              <a:gd name="T78" fmla="*/ 154 w 172"/>
              <a:gd name="T79" fmla="*/ 154 h 284"/>
              <a:gd name="T80" fmla="*/ 168 w 172"/>
              <a:gd name="T81" fmla="*/ 174 h 284"/>
              <a:gd name="T82" fmla="*/ 172 w 172"/>
              <a:gd name="T83" fmla="*/ 202 h 284"/>
              <a:gd name="T84" fmla="*/ 170 w 172"/>
              <a:gd name="T85" fmla="*/ 218 h 284"/>
              <a:gd name="T86" fmla="*/ 158 w 172"/>
              <a:gd name="T87" fmla="*/ 246 h 284"/>
              <a:gd name="T88" fmla="*/ 132 w 172"/>
              <a:gd name="T89" fmla="*/ 270 h 284"/>
              <a:gd name="T90" fmla="*/ 96 w 172"/>
              <a:gd name="T91" fmla="*/ 282 h 284"/>
              <a:gd name="T92" fmla="*/ 72 w 172"/>
              <a:gd name="T93" fmla="*/ 284 h 284"/>
              <a:gd name="T94" fmla="*/ 30 w 172"/>
              <a:gd name="T95" fmla="*/ 278 h 284"/>
              <a:gd name="T96" fmla="*/ 0 w 172"/>
              <a:gd name="T97" fmla="*/ 26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2" h="284">
                <a:moveTo>
                  <a:pt x="10" y="236"/>
                </a:moveTo>
                <a:lnTo>
                  <a:pt x="10" y="236"/>
                </a:lnTo>
                <a:lnTo>
                  <a:pt x="20" y="242"/>
                </a:lnTo>
                <a:lnTo>
                  <a:pt x="36" y="248"/>
                </a:lnTo>
                <a:lnTo>
                  <a:pt x="52" y="252"/>
                </a:lnTo>
                <a:lnTo>
                  <a:pt x="72" y="254"/>
                </a:lnTo>
                <a:lnTo>
                  <a:pt x="72" y="254"/>
                </a:lnTo>
                <a:lnTo>
                  <a:pt x="88" y="252"/>
                </a:lnTo>
                <a:lnTo>
                  <a:pt x="102" y="248"/>
                </a:lnTo>
                <a:lnTo>
                  <a:pt x="112" y="242"/>
                </a:lnTo>
                <a:lnTo>
                  <a:pt x="120" y="236"/>
                </a:lnTo>
                <a:lnTo>
                  <a:pt x="126" y="228"/>
                </a:lnTo>
                <a:lnTo>
                  <a:pt x="130" y="218"/>
                </a:lnTo>
                <a:lnTo>
                  <a:pt x="132" y="210"/>
                </a:lnTo>
                <a:lnTo>
                  <a:pt x="134" y="200"/>
                </a:lnTo>
                <a:lnTo>
                  <a:pt x="134" y="200"/>
                </a:lnTo>
                <a:lnTo>
                  <a:pt x="132" y="186"/>
                </a:lnTo>
                <a:lnTo>
                  <a:pt x="128" y="176"/>
                </a:lnTo>
                <a:lnTo>
                  <a:pt x="120" y="166"/>
                </a:lnTo>
                <a:lnTo>
                  <a:pt x="112" y="158"/>
                </a:lnTo>
                <a:lnTo>
                  <a:pt x="100" y="152"/>
                </a:lnTo>
                <a:lnTo>
                  <a:pt x="88" y="148"/>
                </a:lnTo>
                <a:lnTo>
                  <a:pt x="76" y="146"/>
                </a:lnTo>
                <a:lnTo>
                  <a:pt x="62" y="146"/>
                </a:lnTo>
                <a:lnTo>
                  <a:pt x="42" y="146"/>
                </a:lnTo>
                <a:lnTo>
                  <a:pt x="42" y="118"/>
                </a:lnTo>
                <a:lnTo>
                  <a:pt x="62" y="118"/>
                </a:lnTo>
                <a:lnTo>
                  <a:pt x="62" y="118"/>
                </a:lnTo>
                <a:lnTo>
                  <a:pt x="74" y="116"/>
                </a:lnTo>
                <a:lnTo>
                  <a:pt x="84" y="114"/>
                </a:lnTo>
                <a:lnTo>
                  <a:pt x="94" y="112"/>
                </a:lnTo>
                <a:lnTo>
                  <a:pt x="104" y="106"/>
                </a:lnTo>
                <a:lnTo>
                  <a:pt x="112" y="100"/>
                </a:lnTo>
                <a:lnTo>
                  <a:pt x="118" y="92"/>
                </a:lnTo>
                <a:lnTo>
                  <a:pt x="122" y="82"/>
                </a:lnTo>
                <a:lnTo>
                  <a:pt x="124" y="72"/>
                </a:lnTo>
                <a:lnTo>
                  <a:pt x="124" y="72"/>
                </a:lnTo>
                <a:lnTo>
                  <a:pt x="124" y="62"/>
                </a:lnTo>
                <a:lnTo>
                  <a:pt x="122" y="56"/>
                </a:lnTo>
                <a:lnTo>
                  <a:pt x="118" y="48"/>
                </a:lnTo>
                <a:lnTo>
                  <a:pt x="112" y="42"/>
                </a:lnTo>
                <a:lnTo>
                  <a:pt x="106" y="36"/>
                </a:lnTo>
                <a:lnTo>
                  <a:pt x="98" y="32"/>
                </a:lnTo>
                <a:lnTo>
                  <a:pt x="88" y="30"/>
                </a:lnTo>
                <a:lnTo>
                  <a:pt x="76" y="30"/>
                </a:lnTo>
                <a:lnTo>
                  <a:pt x="76" y="30"/>
                </a:lnTo>
                <a:lnTo>
                  <a:pt x="60" y="32"/>
                </a:lnTo>
                <a:lnTo>
                  <a:pt x="44" y="36"/>
                </a:lnTo>
                <a:lnTo>
                  <a:pt x="32" y="42"/>
                </a:lnTo>
                <a:lnTo>
                  <a:pt x="20" y="48"/>
                </a:lnTo>
                <a:lnTo>
                  <a:pt x="10" y="20"/>
                </a:lnTo>
                <a:lnTo>
                  <a:pt x="10" y="20"/>
                </a:lnTo>
                <a:lnTo>
                  <a:pt x="24" y="12"/>
                </a:lnTo>
                <a:lnTo>
                  <a:pt x="42" y="6"/>
                </a:lnTo>
                <a:lnTo>
                  <a:pt x="62" y="2"/>
                </a:lnTo>
                <a:lnTo>
                  <a:pt x="82" y="0"/>
                </a:lnTo>
                <a:lnTo>
                  <a:pt x="82" y="0"/>
                </a:lnTo>
                <a:lnTo>
                  <a:pt x="102" y="2"/>
                </a:lnTo>
                <a:lnTo>
                  <a:pt x="118" y="6"/>
                </a:lnTo>
                <a:lnTo>
                  <a:pt x="132" y="12"/>
                </a:lnTo>
                <a:lnTo>
                  <a:pt x="142" y="20"/>
                </a:lnTo>
                <a:lnTo>
                  <a:pt x="150" y="30"/>
                </a:lnTo>
                <a:lnTo>
                  <a:pt x="156" y="40"/>
                </a:lnTo>
                <a:lnTo>
                  <a:pt x="160" y="52"/>
                </a:lnTo>
                <a:lnTo>
                  <a:pt x="162" y="66"/>
                </a:lnTo>
                <a:lnTo>
                  <a:pt x="162" y="66"/>
                </a:lnTo>
                <a:lnTo>
                  <a:pt x="160" y="76"/>
                </a:lnTo>
                <a:lnTo>
                  <a:pt x="158" y="86"/>
                </a:lnTo>
                <a:lnTo>
                  <a:pt x="154" y="96"/>
                </a:lnTo>
                <a:lnTo>
                  <a:pt x="148" y="104"/>
                </a:lnTo>
                <a:lnTo>
                  <a:pt x="142" y="112"/>
                </a:lnTo>
                <a:lnTo>
                  <a:pt x="132" y="118"/>
                </a:lnTo>
                <a:lnTo>
                  <a:pt x="122" y="126"/>
                </a:lnTo>
                <a:lnTo>
                  <a:pt x="110" y="130"/>
                </a:lnTo>
                <a:lnTo>
                  <a:pt x="110" y="132"/>
                </a:lnTo>
                <a:lnTo>
                  <a:pt x="110" y="132"/>
                </a:lnTo>
                <a:lnTo>
                  <a:pt x="124" y="134"/>
                </a:lnTo>
                <a:lnTo>
                  <a:pt x="134" y="140"/>
                </a:lnTo>
                <a:lnTo>
                  <a:pt x="144" y="146"/>
                </a:lnTo>
                <a:lnTo>
                  <a:pt x="154" y="154"/>
                </a:lnTo>
                <a:lnTo>
                  <a:pt x="162" y="164"/>
                </a:lnTo>
                <a:lnTo>
                  <a:pt x="168" y="174"/>
                </a:lnTo>
                <a:lnTo>
                  <a:pt x="170" y="188"/>
                </a:lnTo>
                <a:lnTo>
                  <a:pt x="172" y="202"/>
                </a:lnTo>
                <a:lnTo>
                  <a:pt x="172" y="202"/>
                </a:lnTo>
                <a:lnTo>
                  <a:pt x="170" y="218"/>
                </a:lnTo>
                <a:lnTo>
                  <a:pt x="166" y="232"/>
                </a:lnTo>
                <a:lnTo>
                  <a:pt x="158" y="246"/>
                </a:lnTo>
                <a:lnTo>
                  <a:pt x="146" y="258"/>
                </a:lnTo>
                <a:lnTo>
                  <a:pt x="132" y="270"/>
                </a:lnTo>
                <a:lnTo>
                  <a:pt x="116" y="276"/>
                </a:lnTo>
                <a:lnTo>
                  <a:pt x="96" y="282"/>
                </a:lnTo>
                <a:lnTo>
                  <a:pt x="72" y="284"/>
                </a:lnTo>
                <a:lnTo>
                  <a:pt x="72" y="284"/>
                </a:lnTo>
                <a:lnTo>
                  <a:pt x="50" y="282"/>
                </a:lnTo>
                <a:lnTo>
                  <a:pt x="30" y="278"/>
                </a:lnTo>
                <a:lnTo>
                  <a:pt x="14" y="272"/>
                </a:lnTo>
                <a:lnTo>
                  <a:pt x="0" y="264"/>
                </a:lnTo>
                <a:lnTo>
                  <a:pt x="10" y="2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22C6074-FC33-04E4-A75E-7BD18DF926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6556873"/>
              </p:ext>
            </p:extLst>
          </p:nvPr>
        </p:nvGraphicFramePr>
        <p:xfrm>
          <a:off x="8682033" y="2383150"/>
          <a:ext cx="6086172" cy="65198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21477">
                  <a:extLst>
                    <a:ext uri="{9D8B030D-6E8A-4147-A177-3AD203B41FA5}">
                      <a16:colId xmlns:a16="http://schemas.microsoft.com/office/drawing/2014/main" val="4243854580"/>
                    </a:ext>
                  </a:extLst>
                </a:gridCol>
                <a:gridCol w="1621609">
                  <a:extLst>
                    <a:ext uri="{9D8B030D-6E8A-4147-A177-3AD203B41FA5}">
                      <a16:colId xmlns:a16="http://schemas.microsoft.com/office/drawing/2014/main" val="514973662"/>
                    </a:ext>
                  </a:extLst>
                </a:gridCol>
                <a:gridCol w="1521543">
                  <a:extLst>
                    <a:ext uri="{9D8B030D-6E8A-4147-A177-3AD203B41FA5}">
                      <a16:colId xmlns:a16="http://schemas.microsoft.com/office/drawing/2014/main" val="4004249491"/>
                    </a:ext>
                  </a:extLst>
                </a:gridCol>
                <a:gridCol w="1521543">
                  <a:extLst>
                    <a:ext uri="{9D8B030D-6E8A-4147-A177-3AD203B41FA5}">
                      <a16:colId xmlns:a16="http://schemas.microsoft.com/office/drawing/2014/main" val="4182637717"/>
                    </a:ext>
                  </a:extLst>
                </a:gridCol>
              </a:tblGrid>
              <a:tr h="353158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>
                          <a:effectLst/>
                        </a:rPr>
                        <a:t>Gradient Boosting Classifier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dirty="0">
                        <a:effectLst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" altLang="ko-KR" dirty="0">
                        <a:effectLst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856939"/>
                  </a:ext>
                </a:extLst>
              </a:tr>
              <a:tr h="705413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ccp_alpha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min_weight_fraction_leaf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39141559"/>
                  </a:ext>
                </a:extLst>
              </a:tr>
              <a:tr h="61802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criterion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‘</a:t>
                      </a:r>
                      <a:r>
                        <a:rPr lang="en-US" altLang="ko-KR" dirty="0" err="1"/>
                        <a:t>friedman_mse</a:t>
                      </a:r>
                      <a:r>
                        <a:rPr lang="en-US" altLang="ko-KR" dirty="0"/>
                        <a:t>’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n_estimators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3848672"/>
                  </a:ext>
                </a:extLst>
              </a:tr>
              <a:tr h="61802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init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n_iter_no_change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None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62644604"/>
                  </a:ext>
                </a:extLst>
              </a:tr>
              <a:tr h="493789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Learning_rate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0.3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random_state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3751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50454381"/>
                  </a:ext>
                </a:extLst>
              </a:tr>
              <a:tr h="353158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loss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Log_loss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/>
                        <a:t>subsample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1.0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42612724"/>
                  </a:ext>
                </a:extLst>
              </a:tr>
              <a:tr h="493789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max_depth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tol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94463611"/>
                  </a:ext>
                </a:extLst>
              </a:tr>
              <a:tr h="61802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max_features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1.0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Validation_fraction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79733810"/>
                  </a:ext>
                </a:extLst>
              </a:tr>
              <a:tr h="618026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max_leaf_nodes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verbose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355146434"/>
                  </a:ext>
                </a:extLst>
              </a:tr>
              <a:tr h="705413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min_impurity_decrease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0.0002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Warm_start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False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70970719"/>
                  </a:ext>
                </a:extLst>
              </a:tr>
              <a:tr h="705413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min_samples_split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6017138"/>
                  </a:ext>
                </a:extLst>
              </a:tr>
            </a:tbl>
          </a:graphicData>
        </a:graphic>
      </p:graphicFrame>
      <p:sp>
        <p:nvSpPr>
          <p:cNvPr id="35" name="모서리가 둥근 직사각형 34">
            <a:extLst>
              <a:ext uri="{FF2B5EF4-FFF2-40B4-BE49-F238E27FC236}">
                <a16:creationId xmlns:a16="http://schemas.microsoft.com/office/drawing/2014/main" id="{0262FC18-AE33-8BDC-F811-8D845D9880E4}"/>
              </a:ext>
            </a:extLst>
          </p:cNvPr>
          <p:cNvSpPr/>
          <p:nvPr/>
        </p:nvSpPr>
        <p:spPr>
          <a:xfrm>
            <a:off x="15011400" y="4751214"/>
            <a:ext cx="3096105" cy="2296950"/>
          </a:xfrm>
          <a:prstGeom prst="roundRect">
            <a:avLst>
              <a:gd name="adj" fmla="val 9061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A5DAA94B-3D42-6F5F-5F51-538492CF4CF4}"/>
              </a:ext>
            </a:extLst>
          </p:cNvPr>
          <p:cNvSpPr/>
          <p:nvPr/>
        </p:nvSpPr>
        <p:spPr>
          <a:xfrm>
            <a:off x="15011400" y="4507350"/>
            <a:ext cx="3124200" cy="712350"/>
          </a:xfrm>
          <a:prstGeom prst="roundRect">
            <a:avLst>
              <a:gd name="adj" fmla="val 50000"/>
            </a:avLst>
          </a:prstGeom>
          <a:solidFill>
            <a:srgbClr val="8EBEFD"/>
          </a:solidFill>
          <a:ln>
            <a:solidFill>
              <a:srgbClr val="5987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TEST DATA</a:t>
            </a:r>
            <a:r>
              <a:rPr kumimoji="1"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대한 결과</a:t>
            </a:r>
          </a:p>
        </p:txBody>
      </p:sp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5E08C21A-7860-FBC2-0572-17CC6DEC5FDC}"/>
              </a:ext>
            </a:extLst>
          </p:cNvPr>
          <p:cNvGraphicFramePr>
            <a:graphicFrameLocks noGrp="1"/>
          </p:cNvGraphicFramePr>
          <p:nvPr/>
        </p:nvGraphicFramePr>
        <p:xfrm>
          <a:off x="15107478" y="5564357"/>
          <a:ext cx="2824424" cy="640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2212">
                  <a:extLst>
                    <a:ext uri="{9D8B030D-6E8A-4147-A177-3AD203B41FA5}">
                      <a16:colId xmlns:a16="http://schemas.microsoft.com/office/drawing/2014/main" val="376009760"/>
                    </a:ext>
                  </a:extLst>
                </a:gridCol>
                <a:gridCol w="1412212">
                  <a:extLst>
                    <a:ext uri="{9D8B030D-6E8A-4147-A177-3AD203B41FA5}">
                      <a16:colId xmlns:a16="http://schemas.microsoft.com/office/drawing/2014/main" val="42606982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Accuracy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0.9741581832419733</a:t>
                      </a:r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15365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86061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6" name="그룹 1006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7" name="그룹 1007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24" name="Object 23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961" name="TextBox 960">
            <a:extLst>
              <a:ext uri="{FF2B5EF4-FFF2-40B4-BE49-F238E27FC236}">
                <a16:creationId xmlns:a16="http://schemas.microsoft.com/office/drawing/2014/main" id="{F69046E8-3DB1-D407-0783-DC0D4D60531E}"/>
              </a:ext>
            </a:extLst>
          </p:cNvPr>
          <p:cNvSpPr txBox="1"/>
          <p:nvPr/>
        </p:nvSpPr>
        <p:spPr>
          <a:xfrm>
            <a:off x="15014349" y="571500"/>
            <a:ext cx="24479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CONCLUSION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2607536"/>
              </p:ext>
            </p:extLst>
          </p:nvPr>
        </p:nvGraphicFramePr>
        <p:xfrm>
          <a:off x="838200" y="1378925"/>
          <a:ext cx="7959214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8344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7020870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12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결론 </a:t>
                      </a:r>
                      <a:r>
                        <a:rPr lang="en-US" altLang="ko-KR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 </a:t>
                      </a:r>
                      <a:r>
                        <a:rPr lang="ko-KR" altLang="en-US" sz="44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향후 개선사항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476242"/>
              </p:ext>
            </p:extLst>
          </p:nvPr>
        </p:nvGraphicFramePr>
        <p:xfrm>
          <a:off x="685800" y="2400300"/>
          <a:ext cx="16697804" cy="659299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34924">
                  <a:extLst>
                    <a:ext uri="{9D8B030D-6E8A-4147-A177-3AD203B41FA5}">
                      <a16:colId xmlns:a16="http://schemas.microsoft.com/office/drawing/2014/main" val="3348386777"/>
                    </a:ext>
                  </a:extLst>
                </a:gridCol>
                <a:gridCol w="14862880">
                  <a:extLst>
                    <a:ext uri="{9D8B030D-6E8A-4147-A177-3AD203B41FA5}">
                      <a16:colId xmlns:a16="http://schemas.microsoft.com/office/drawing/2014/main" val="2487445358"/>
                    </a:ext>
                  </a:extLst>
                </a:gridCol>
              </a:tblGrid>
              <a:tr h="21976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400" b="1" dirty="0">
                          <a:solidFill>
                            <a:srgbClr val="5987FF"/>
                          </a:solidFill>
                        </a:rPr>
                        <a:t>01</a:t>
                      </a:r>
                      <a:endParaRPr lang="ko-KR" altLang="en-US" sz="4400" b="1" dirty="0">
                        <a:solidFill>
                          <a:srgbClr val="5987FF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ATT </a:t>
                      </a:r>
                      <a:r>
                        <a:rPr lang="ko-KR" altLang="en-US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모델은 학습시킬 때보다 </a:t>
                      </a:r>
                      <a:r>
                        <a:rPr lang="en-US" altLang="ko-KR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test</a:t>
                      </a:r>
                      <a:r>
                        <a:rPr lang="ko-KR" altLang="en-US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data</a:t>
                      </a:r>
                      <a:r>
                        <a:rPr lang="ko-KR" altLang="en-US" sz="2800" b="1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를</a:t>
                      </a:r>
                      <a:r>
                        <a:rPr lang="ko-KR" altLang="en-US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예측할 때 </a:t>
                      </a:r>
                      <a:r>
                        <a:rPr lang="en-US" altLang="ko-KR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accuracy</a:t>
                      </a:r>
                      <a:r>
                        <a:rPr lang="ko-KR" altLang="en-US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2800" b="1" i="0" kern="120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값이 낮았음</a:t>
                      </a:r>
                      <a:endParaRPr lang="en-US" altLang="ko-KR" sz="2800" b="1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83229802"/>
                  </a:ext>
                </a:extLst>
              </a:tr>
              <a:tr h="21976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400" b="1" dirty="0">
                          <a:solidFill>
                            <a:srgbClr val="5987FF"/>
                          </a:solidFill>
                        </a:rPr>
                        <a:t>02</a:t>
                      </a:r>
                      <a:endParaRPr lang="ko-KR" altLang="en-US" sz="4400" b="1" dirty="0">
                        <a:solidFill>
                          <a:srgbClr val="5987FF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NTT</a:t>
                      </a:r>
                      <a:r>
                        <a:rPr lang="ko-KR" altLang="en-US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모델에서 </a:t>
                      </a:r>
                      <a:r>
                        <a:rPr lang="en-US" altLang="ko-KR" sz="2800" b="1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ticket_id</a:t>
                      </a:r>
                      <a:r>
                        <a:rPr lang="ko-KR" altLang="en-US" sz="2800" b="1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를</a:t>
                      </a:r>
                      <a:r>
                        <a:rPr lang="ko-KR" altLang="en-US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제외하고 진행하였을 때의 모델의 수치가 </a:t>
                      </a:r>
                      <a:r>
                        <a:rPr lang="en-US" altLang="ko-KR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0.2</a:t>
                      </a:r>
                      <a:r>
                        <a:rPr lang="ko-KR" altLang="en-US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정도 낮아지는 것을 보았음</a:t>
                      </a:r>
                      <a:endParaRPr lang="en-US" altLang="ko-KR" sz="2800" b="1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-&gt;</a:t>
                      </a:r>
                      <a:r>
                        <a:rPr lang="ko-KR" altLang="en-US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2800" b="1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ticket_id</a:t>
                      </a:r>
                      <a:r>
                        <a:rPr lang="ko-KR" altLang="en-US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로 데이터의 중복을 줄일 수 있음</a:t>
                      </a:r>
                      <a:r>
                        <a:rPr lang="en-US" altLang="ko-KR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2800" b="1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중복값을</a:t>
                      </a:r>
                      <a:r>
                        <a:rPr lang="ko-KR" altLang="en-US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구별할 수 있어서</a:t>
                      </a:r>
                      <a:r>
                        <a:rPr lang="en-US" altLang="ko-KR" sz="2800" b="1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8315184"/>
                  </a:ext>
                </a:extLst>
              </a:tr>
              <a:tr h="21976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400" b="1" dirty="0">
                          <a:solidFill>
                            <a:srgbClr val="5987FF"/>
                          </a:solidFill>
                        </a:rPr>
                        <a:t>03</a:t>
                      </a:r>
                      <a:endParaRPr lang="ko-KR" altLang="en-US" sz="4400" b="1" dirty="0">
                        <a:solidFill>
                          <a:srgbClr val="5987FF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800" b="1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2800" b="1" baseline="0" dirty="0">
                          <a:latin typeface="+mn-ea"/>
                          <a:ea typeface="+mn-ea"/>
                        </a:rPr>
                        <a:t>두가지</a:t>
                      </a:r>
                      <a:r>
                        <a:rPr lang="en-US" altLang="ko-KR" sz="2800" b="1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2800" b="1" baseline="0" dirty="0">
                          <a:latin typeface="+mn-ea"/>
                          <a:ea typeface="+mn-ea"/>
                        </a:rPr>
                        <a:t>모델 수치를 조금 더 개선할 수 있도록 </a:t>
                      </a:r>
                      <a:r>
                        <a:rPr lang="ko-KR" altLang="en-US" sz="2800" b="1" baseline="0" dirty="0" err="1">
                          <a:latin typeface="+mn-ea"/>
                          <a:ea typeface="+mn-ea"/>
                        </a:rPr>
                        <a:t>전처리</a:t>
                      </a:r>
                      <a:r>
                        <a:rPr lang="ko-KR" altLang="en-US" sz="2800" b="1" baseline="0" dirty="0">
                          <a:latin typeface="+mn-ea"/>
                          <a:ea typeface="+mn-ea"/>
                        </a:rPr>
                        <a:t> 방법 수정</a:t>
                      </a:r>
                      <a:endParaRPr lang="ko-KR" altLang="en-US" sz="2800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1722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3480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386014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grpSp>
        <p:nvGrpSpPr>
          <p:cNvPr id="7" name="그룹 6"/>
          <p:cNvGrpSpPr/>
          <p:nvPr/>
        </p:nvGrpSpPr>
        <p:grpSpPr>
          <a:xfrm>
            <a:off x="12192000" y="3883514"/>
            <a:ext cx="3411682" cy="2967706"/>
            <a:chOff x="12372109" y="4004594"/>
            <a:chExt cx="3411682" cy="2967706"/>
          </a:xfrm>
        </p:grpSpPr>
        <p:sp>
          <p:nvSpPr>
            <p:cNvPr id="2" name="타원 1"/>
            <p:cNvSpPr/>
            <p:nvPr/>
          </p:nvSpPr>
          <p:spPr>
            <a:xfrm>
              <a:off x="12372109" y="4004594"/>
              <a:ext cx="1905000" cy="1828800"/>
            </a:xfrm>
            <a:prstGeom prst="ellipse">
              <a:avLst/>
            </a:prstGeom>
            <a:solidFill>
              <a:srgbClr val="05FCD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타원 8"/>
            <p:cNvSpPr/>
            <p:nvPr/>
          </p:nvSpPr>
          <p:spPr>
            <a:xfrm>
              <a:off x="13878791" y="4004594"/>
              <a:ext cx="1905000" cy="1828800"/>
            </a:xfrm>
            <a:prstGeom prst="ellipse">
              <a:avLst/>
            </a:prstGeom>
            <a:solidFill>
              <a:srgbClr val="5987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/>
          </p:nvSpPr>
          <p:spPr>
            <a:xfrm>
              <a:off x="13182600" y="5143500"/>
              <a:ext cx="1905000" cy="1828800"/>
            </a:xfrm>
            <a:prstGeom prst="ellipse">
              <a:avLst/>
            </a:prstGeom>
            <a:solidFill>
              <a:srgbClr val="FFA5F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FAFAE40-A0DA-9A4E-A606-BBEEA27C3862}"/>
              </a:ext>
            </a:extLst>
          </p:cNvPr>
          <p:cNvSpPr txBox="1"/>
          <p:nvPr/>
        </p:nvSpPr>
        <p:spPr>
          <a:xfrm>
            <a:off x="767142" y="9481323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31721" y="4381500"/>
            <a:ext cx="78790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0" b="1" dirty="0">
                <a:solidFill>
                  <a:srgbClr val="5F5F5F"/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524010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9167814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2233614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990600" y="1157249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b="1" dirty="0">
                <a:solidFill>
                  <a:srgbClr val="61616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67142" y="9481323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4249400" y="563792"/>
            <a:ext cx="36948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TABLE OF CONTENTS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3F8D23E-37F1-9DA3-45EF-6B9C032414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903116"/>
              </p:ext>
            </p:extLst>
          </p:nvPr>
        </p:nvGraphicFramePr>
        <p:xfrm>
          <a:off x="609600" y="2233615"/>
          <a:ext cx="16975832" cy="673830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4492">
                  <a:extLst>
                    <a:ext uri="{9D8B030D-6E8A-4147-A177-3AD203B41FA5}">
                      <a16:colId xmlns:a16="http://schemas.microsoft.com/office/drawing/2014/main" val="2019914510"/>
                    </a:ext>
                  </a:extLst>
                </a:gridCol>
                <a:gridCol w="2624492">
                  <a:extLst>
                    <a:ext uri="{9D8B030D-6E8A-4147-A177-3AD203B41FA5}">
                      <a16:colId xmlns:a16="http://schemas.microsoft.com/office/drawing/2014/main" val="2850186498"/>
                    </a:ext>
                  </a:extLst>
                </a:gridCol>
                <a:gridCol w="1230541">
                  <a:extLst>
                    <a:ext uri="{9D8B030D-6E8A-4147-A177-3AD203B41FA5}">
                      <a16:colId xmlns:a16="http://schemas.microsoft.com/office/drawing/2014/main" val="4189619126"/>
                    </a:ext>
                  </a:extLst>
                </a:gridCol>
                <a:gridCol w="10496307">
                  <a:extLst>
                    <a:ext uri="{9D8B030D-6E8A-4147-A177-3AD203B41FA5}">
                      <a16:colId xmlns:a16="http://schemas.microsoft.com/office/drawing/2014/main" val="92275652"/>
                    </a:ext>
                  </a:extLst>
                </a:gridCol>
              </a:tblGrid>
              <a:tr h="1123051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latin typeface="+mn-ea"/>
                          <a:ea typeface="+mn-ea"/>
                        </a:rPr>
                        <a:t>NTT</a:t>
                      </a:r>
                      <a:endParaRPr lang="ko-KR" altLang="en-US" sz="2800" b="1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개요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08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데이터 개요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42876658"/>
                  </a:ext>
                </a:extLst>
              </a:tr>
              <a:tr h="112305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800" b="1" dirty="0">
                        <a:solidFill>
                          <a:schemeClr val="tx1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데이터 </a:t>
                      </a:r>
                      <a:r>
                        <a:rPr lang="ko-KR" altLang="en-US" sz="2800" b="1" dirty="0" err="1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전처리</a:t>
                      </a:r>
                      <a:endParaRPr lang="ko-KR" altLang="en-US" sz="2800" b="1" dirty="0">
                        <a:solidFill>
                          <a:schemeClr val="tx1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09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데이터 </a:t>
                      </a:r>
                      <a:r>
                        <a:rPr lang="en-US" altLang="ko-KR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EDA - ORIGINAL DATA</a:t>
                      </a:r>
                      <a:endParaRPr lang="ko-KR" altLang="en-US" sz="28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86255604"/>
                  </a:ext>
                </a:extLst>
              </a:tr>
              <a:tr h="11230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10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</a:t>
                      </a:r>
                      <a:r>
                        <a:rPr lang="ko-KR" altLang="en-US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데이터 </a:t>
                      </a:r>
                      <a:r>
                        <a:rPr lang="en-US" altLang="ko-KR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CDA - ORIGINAL DATA</a:t>
                      </a:r>
                      <a:endParaRPr lang="ko-KR" altLang="en-US" sz="28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7587421"/>
                  </a:ext>
                </a:extLst>
              </a:tr>
              <a:tr h="11230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11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</a:t>
                      </a:r>
                      <a:r>
                        <a:rPr lang="ko-KR" altLang="en-US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데이터 </a:t>
                      </a:r>
                      <a:r>
                        <a:rPr lang="ko-KR" altLang="en-US" sz="2800" b="1" dirty="0" err="1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전처리</a:t>
                      </a:r>
                      <a:endParaRPr lang="ko-KR" altLang="en-US" sz="2800" b="1" dirty="0"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1951241"/>
                  </a:ext>
                </a:extLst>
              </a:tr>
              <a:tr h="112305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800" b="1" dirty="0">
                        <a:solidFill>
                          <a:schemeClr val="tx1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모델링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12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 </a:t>
                      </a:r>
                      <a:r>
                        <a:rPr lang="ko-KR" altLang="en-US" sz="2800" b="1" dirty="0"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모델링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90494524"/>
                  </a:ext>
                </a:extLst>
              </a:tr>
              <a:tr h="11230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결론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800" b="1" dirty="0">
                        <a:solidFill>
                          <a:schemeClr val="tx1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b="1" dirty="0">
                          <a:solidFill>
                            <a:srgbClr val="D3D3D3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13</a:t>
                      </a:r>
                      <a:endParaRPr lang="ko-KR" altLang="en-US" sz="2800" b="1" dirty="0">
                        <a:solidFill>
                          <a:srgbClr val="D3D3D3"/>
                        </a:solidFill>
                        <a:latin typeface="Malgun Gothic" panose="020B0503020000020004" pitchFamily="34" charset="-127"/>
                        <a:ea typeface="Malgun Gothic" panose="020B0503020000020004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800" b="1" dirty="0">
                          <a:solidFill>
                            <a:schemeClr val="tx1"/>
                          </a:solidFill>
                          <a:latin typeface="Malgun Gothic" panose="020B0503020000020004" pitchFamily="34" charset="-127"/>
                          <a:ea typeface="Malgun Gothic" panose="020B0503020000020004" pitchFamily="34" charset="-127"/>
                        </a:rPr>
                        <a:t>결론 및 개선사항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rgbClr val="D3D3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7475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6105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411200" y="494019"/>
            <a:ext cx="44626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COMPETITON OVERVIEW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grpSp>
        <p:nvGrpSpPr>
          <p:cNvPr id="18" name="그룹 1001"/>
          <p:cNvGrpSpPr/>
          <p:nvPr/>
        </p:nvGrpSpPr>
        <p:grpSpPr>
          <a:xfrm>
            <a:off x="978309" y="9091614"/>
            <a:ext cx="16633896" cy="14286"/>
            <a:chOff x="825909" y="2291567"/>
            <a:chExt cx="16633896" cy="14286"/>
          </a:xfrm>
        </p:grpSpPr>
        <p:pic>
          <p:nvPicPr>
            <p:cNvPr id="20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0783933"/>
              </p:ext>
            </p:extLst>
          </p:nvPr>
        </p:nvGraphicFramePr>
        <p:xfrm>
          <a:off x="978309" y="1378925"/>
          <a:ext cx="458429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2891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01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대회 개요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grpSp>
        <p:nvGrpSpPr>
          <p:cNvPr id="31" name="그룹 30">
            <a:extLst>
              <a:ext uri="{FF2B5EF4-FFF2-40B4-BE49-F238E27FC236}">
                <a16:creationId xmlns:a16="http://schemas.microsoft.com/office/drawing/2014/main" id="{7B459C60-7F8C-EB05-42D1-60C59CB34CB6}"/>
              </a:ext>
            </a:extLst>
          </p:cNvPr>
          <p:cNvGrpSpPr/>
          <p:nvPr/>
        </p:nvGrpSpPr>
        <p:grpSpPr>
          <a:xfrm>
            <a:off x="2903419" y="3295688"/>
            <a:ext cx="12488981" cy="2000212"/>
            <a:chOff x="2903419" y="3295688"/>
            <a:chExt cx="12488981" cy="2000212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E1E74250-6EBB-A6AA-34D0-05E78BEF7A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54866" y="3295688"/>
              <a:ext cx="2437534" cy="2000212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16B7E4E-84AF-D452-3115-D63BF794D5DB}"/>
                </a:ext>
              </a:extLst>
            </p:cNvPr>
            <p:cNvSpPr txBox="1"/>
            <p:nvPr/>
          </p:nvSpPr>
          <p:spPr>
            <a:xfrm>
              <a:off x="2903419" y="3909520"/>
              <a:ext cx="1037591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4000" b="1" dirty="0">
                  <a:latin typeface="+mj-ea"/>
                  <a:ea typeface="+mj-ea"/>
                </a:rPr>
                <a:t>KOREN - </a:t>
              </a:r>
              <a:r>
                <a:rPr lang="en" altLang="ko-KR" sz="4000" b="1" i="0" dirty="0">
                  <a:solidFill>
                    <a:srgbClr val="374151"/>
                  </a:solidFill>
                  <a:effectLst/>
                  <a:latin typeface="+mj-ea"/>
                  <a:ea typeface="+mj-ea"/>
                </a:rPr>
                <a:t>Determination of Non-Disability</a:t>
              </a:r>
              <a:endParaRPr kumimoji="1" lang="ko-KR" altLang="en-US" sz="4000" b="1" dirty="0">
                <a:latin typeface="+mj-ea"/>
                <a:ea typeface="+mj-ea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516C2B4-E044-51B8-3FD9-963E26D2AB7A}"/>
              </a:ext>
            </a:extLst>
          </p:cNvPr>
          <p:cNvSpPr txBox="1"/>
          <p:nvPr/>
        </p:nvSpPr>
        <p:spPr>
          <a:xfrm>
            <a:off x="1091046" y="7099154"/>
            <a:ext cx="769261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b="1" i="0" dirty="0">
                <a:solidFill>
                  <a:srgbClr val="374151"/>
                </a:solidFill>
                <a:effectLst/>
                <a:latin typeface="+mn-ea"/>
              </a:rPr>
              <a:t>데이터 분석과 예측 모델 설계를 통해</a:t>
            </a:r>
            <a:r>
              <a:rPr lang="en-US" altLang="ko-KR" sz="2400" b="1" i="0" dirty="0">
                <a:solidFill>
                  <a:srgbClr val="374151"/>
                </a:solidFill>
                <a:effectLst/>
                <a:latin typeface="+mn-ea"/>
              </a:rPr>
              <a:t> </a:t>
            </a:r>
          </a:p>
          <a:p>
            <a:r>
              <a:rPr lang="ko-KR" altLang="en-US" sz="2400" b="1" i="0" dirty="0">
                <a:solidFill>
                  <a:srgbClr val="374151"/>
                </a:solidFill>
                <a:effectLst/>
                <a:latin typeface="+mn-ea"/>
              </a:rPr>
              <a:t>이상 트래픽에 의해 발생하는 장애 티켓의 정확성을 판단하고</a:t>
            </a:r>
            <a:r>
              <a:rPr lang="en-US" altLang="ko-KR" sz="2400" b="1" i="0" dirty="0">
                <a:solidFill>
                  <a:srgbClr val="374151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374151"/>
                </a:solidFill>
                <a:effectLst/>
                <a:latin typeface="+mn-ea"/>
              </a:rPr>
              <a:t>장애 티켓 발행을 위한 인사이트를 도출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22" name="모서리가 둥근 직사각형 21">
            <a:extLst>
              <a:ext uri="{FF2B5EF4-FFF2-40B4-BE49-F238E27FC236}">
                <a16:creationId xmlns:a16="http://schemas.microsoft.com/office/drawing/2014/main" id="{B91DEB8F-992A-D322-A45D-722AF981A58D}"/>
              </a:ext>
            </a:extLst>
          </p:cNvPr>
          <p:cNvSpPr/>
          <p:nvPr/>
        </p:nvSpPr>
        <p:spPr>
          <a:xfrm>
            <a:off x="1021832" y="6157780"/>
            <a:ext cx="7765414" cy="2643320"/>
          </a:xfrm>
          <a:prstGeom prst="roundRect">
            <a:avLst>
              <a:gd name="adj" fmla="val 9061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b="1"/>
          </a:p>
        </p:txBody>
      </p:sp>
      <p:sp>
        <p:nvSpPr>
          <p:cNvPr id="23" name="모서리가 둥근 직사각형 22">
            <a:extLst>
              <a:ext uri="{FF2B5EF4-FFF2-40B4-BE49-F238E27FC236}">
                <a16:creationId xmlns:a16="http://schemas.microsoft.com/office/drawing/2014/main" id="{9B6A3411-6EC3-091B-1315-E58CBEC7E809}"/>
              </a:ext>
            </a:extLst>
          </p:cNvPr>
          <p:cNvSpPr/>
          <p:nvPr/>
        </p:nvSpPr>
        <p:spPr>
          <a:xfrm>
            <a:off x="990600" y="5783983"/>
            <a:ext cx="7793061" cy="830997"/>
          </a:xfrm>
          <a:prstGeom prst="roundRect">
            <a:avLst>
              <a:gd name="adj" fmla="val 50000"/>
            </a:avLst>
          </a:prstGeom>
          <a:solidFill>
            <a:srgbClr val="8EBEFD"/>
          </a:solidFill>
          <a:ln>
            <a:solidFill>
              <a:srgbClr val="5987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>
                <a:latin typeface="+mn-ea"/>
              </a:rPr>
              <a:t>대회 목표</a:t>
            </a: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01D54302-5D22-FCF0-C85B-CE55D2D277E8}"/>
              </a:ext>
            </a:extLst>
          </p:cNvPr>
          <p:cNvSpPr/>
          <p:nvPr/>
        </p:nvSpPr>
        <p:spPr>
          <a:xfrm>
            <a:off x="9428078" y="6157780"/>
            <a:ext cx="7765414" cy="2643320"/>
          </a:xfrm>
          <a:prstGeom prst="roundRect">
            <a:avLst>
              <a:gd name="adj" fmla="val 9061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5C467AA9-4AD7-A914-D9CD-271EA8CB28B1}"/>
              </a:ext>
            </a:extLst>
          </p:cNvPr>
          <p:cNvSpPr/>
          <p:nvPr/>
        </p:nvSpPr>
        <p:spPr>
          <a:xfrm>
            <a:off x="9396846" y="5783983"/>
            <a:ext cx="7793061" cy="830997"/>
          </a:xfrm>
          <a:prstGeom prst="roundRect">
            <a:avLst>
              <a:gd name="adj" fmla="val 50000"/>
            </a:avLst>
          </a:prstGeom>
          <a:solidFill>
            <a:srgbClr val="8EBEFD"/>
          </a:solidFill>
          <a:ln>
            <a:solidFill>
              <a:srgbClr val="5987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800" b="1" dirty="0">
                <a:latin typeface="+mn-ea"/>
              </a:rPr>
              <a:t>평가 기준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4355961-DD1D-74ED-0B02-BA24A2221B0F}"/>
              </a:ext>
            </a:extLst>
          </p:cNvPr>
          <p:cNvSpPr txBox="1"/>
          <p:nvPr/>
        </p:nvSpPr>
        <p:spPr>
          <a:xfrm>
            <a:off x="10060536" y="7342265"/>
            <a:ext cx="65004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i="0" dirty="0">
                <a:solidFill>
                  <a:srgbClr val="374151"/>
                </a:solidFill>
                <a:effectLst/>
                <a:latin typeface="+mn-ea"/>
              </a:rPr>
              <a:t>리더보드 점수 지표 </a:t>
            </a:r>
            <a:r>
              <a:rPr lang="en-US" altLang="ko-KR" sz="2800" b="1" i="0" dirty="0">
                <a:solidFill>
                  <a:srgbClr val="374151"/>
                </a:solidFill>
                <a:effectLst/>
                <a:latin typeface="+mn-ea"/>
              </a:rPr>
              <a:t>: </a:t>
            </a:r>
            <a:r>
              <a:rPr lang="ko-KR" altLang="en-US" sz="2800" b="1" i="0" u="sng" dirty="0">
                <a:effectLst/>
                <a:latin typeface="+mn-ea"/>
              </a:rPr>
              <a:t>정확도</a:t>
            </a:r>
            <a:r>
              <a:rPr lang="en-US" altLang="ko-KR" sz="2800" b="1" i="0" u="sng" dirty="0">
                <a:effectLst/>
                <a:latin typeface="+mn-ea"/>
              </a:rPr>
              <a:t>(</a:t>
            </a:r>
            <a:r>
              <a:rPr lang="en" altLang="ko-KR" sz="2800" b="1" i="0" u="sng" dirty="0">
                <a:effectLst/>
                <a:latin typeface="+mn-ea"/>
              </a:rPr>
              <a:t>Accuracy)</a:t>
            </a:r>
            <a:endParaRPr kumimoji="1" lang="ko-KR" altLang="en-US" sz="2800" u="sng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33824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411200" y="494019"/>
            <a:ext cx="44626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COMPETITON OVERVIEW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grpSp>
        <p:nvGrpSpPr>
          <p:cNvPr id="18" name="그룹 1001"/>
          <p:cNvGrpSpPr/>
          <p:nvPr/>
        </p:nvGrpSpPr>
        <p:grpSpPr>
          <a:xfrm>
            <a:off x="978309" y="9091614"/>
            <a:ext cx="16633896" cy="14286"/>
            <a:chOff x="825909" y="2291567"/>
            <a:chExt cx="16633896" cy="14286"/>
          </a:xfrm>
        </p:grpSpPr>
        <p:pic>
          <p:nvPicPr>
            <p:cNvPr id="20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978309" y="1378925"/>
          <a:ext cx="458429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2891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01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대회 개요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B3F387A-3C5A-FCF7-D665-58C730594AC5}"/>
              </a:ext>
            </a:extLst>
          </p:cNvPr>
          <p:cNvSpPr txBox="1"/>
          <p:nvPr/>
        </p:nvSpPr>
        <p:spPr>
          <a:xfrm>
            <a:off x="718903" y="2075247"/>
            <a:ext cx="17569097" cy="7038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4000" b="1" dirty="0" err="1">
                <a:solidFill>
                  <a:srgbClr val="666666"/>
                </a:solidFill>
                <a:latin typeface="+mn-ea"/>
              </a:rPr>
              <a:t>Koren</a:t>
            </a:r>
            <a:r>
              <a:rPr lang="en-US" altLang="ko-KR" sz="4000" b="1" dirty="0">
                <a:solidFill>
                  <a:srgbClr val="666666"/>
                </a:solidFill>
                <a:latin typeface="+mn-ea"/>
              </a:rPr>
              <a:t>?</a:t>
            </a:r>
            <a:endParaRPr lang="en-US" altLang="ko-KR" sz="4000" b="1" i="0" dirty="0">
              <a:solidFill>
                <a:srgbClr val="666666"/>
              </a:solidFill>
              <a:effectLst/>
              <a:latin typeface="+mn-ea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b="1" i="0" dirty="0">
              <a:solidFill>
                <a:srgbClr val="666666"/>
              </a:solidFill>
              <a:effectLst/>
              <a:latin typeface="+mn-ea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소프트웨어 정의 네트워크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클라우드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en" altLang="ko-KR" sz="2400" b="1" i="0" dirty="0">
                <a:solidFill>
                  <a:srgbClr val="666666"/>
                </a:solidFill>
                <a:effectLst/>
                <a:latin typeface="+mn-ea"/>
              </a:rPr>
              <a:t>NFV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로 결합된 통합 인프라로 산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·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학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·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연 등이 실험을 목적으로 무료로 이용할 수 있는 국내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·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외 선도기술 개발을 위한 통합연구시험망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광대역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고품질의 국내외 연구개발망을 </a:t>
            </a:r>
            <a:r>
              <a:rPr lang="ko-KR" altLang="en-US" sz="2400" b="1" i="0" dirty="0" err="1">
                <a:solidFill>
                  <a:srgbClr val="666666"/>
                </a:solidFill>
                <a:effectLst/>
                <a:latin typeface="+mn-ea"/>
              </a:rPr>
              <a:t>산ㆍ학ㆍ연에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 제공하여 미래네트워크 관련 기술의 시험검증을 지원함으로써 연구개발촉진 및 국제공동연구 협력기반을 조성하기 위한 비영리 통합연구시험망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네트워크 인프라 연구개발 결과물의 사업화를 효율적으로 지원하는 </a:t>
            </a:r>
            <a:r>
              <a:rPr lang="en" altLang="ko-KR" sz="2400" b="1" i="0" dirty="0">
                <a:solidFill>
                  <a:srgbClr val="666666"/>
                </a:solidFill>
                <a:effectLst/>
                <a:latin typeface="+mn-ea"/>
              </a:rPr>
              <a:t>ICT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연구개발 선순환생태계 기반 인프라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i="0" dirty="0" err="1">
                <a:solidFill>
                  <a:srgbClr val="666666"/>
                </a:solidFill>
                <a:effectLst/>
                <a:latin typeface="+mn-ea"/>
              </a:rPr>
              <a:t>초연결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 지능형 연구개발망은 전국 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10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개 대도시 지역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(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서울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수원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판교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대전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전주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광주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대구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부산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제주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춘천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)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을 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10</a:t>
            </a:r>
            <a:r>
              <a:rPr lang="en" altLang="ko-KR" sz="2400" b="1" i="0" dirty="0">
                <a:solidFill>
                  <a:srgbClr val="666666"/>
                </a:solidFill>
                <a:effectLst/>
                <a:latin typeface="+mn-ea"/>
              </a:rPr>
              <a:t>Gbps~660Gbps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로 연결하는 </a:t>
            </a:r>
            <a:r>
              <a:rPr lang="ko-KR" altLang="en-US" sz="2400" b="1" i="0" dirty="0" err="1">
                <a:solidFill>
                  <a:srgbClr val="666666"/>
                </a:solidFill>
                <a:effectLst/>
                <a:latin typeface="+mn-ea"/>
              </a:rPr>
              <a:t>백본망을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 구축 운영</a:t>
            </a:r>
            <a:b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</a:b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(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단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이 중 제주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/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춘천 접속점을 제외한 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8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개 지역에 백본 전송장비가 수용되어 있으며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제주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/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춘천은 현재 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10</a:t>
            </a:r>
            <a:r>
              <a:rPr lang="en" altLang="ko-KR" sz="2400" b="1" i="0" dirty="0">
                <a:solidFill>
                  <a:srgbClr val="666666"/>
                </a:solidFill>
                <a:effectLst/>
                <a:latin typeface="+mn-ea"/>
              </a:rPr>
              <a:t>G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개통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)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해외접속점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(</a:t>
            </a:r>
            <a:r>
              <a:rPr lang="en" altLang="ko-KR" sz="2400" b="1" i="0" dirty="0">
                <a:solidFill>
                  <a:srgbClr val="666666"/>
                </a:solidFill>
                <a:effectLst/>
                <a:latin typeface="+mn-ea"/>
              </a:rPr>
              <a:t>TEIN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홍콩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en" altLang="ko-KR" sz="2400" b="1" i="0" dirty="0">
                <a:solidFill>
                  <a:srgbClr val="666666"/>
                </a:solidFill>
                <a:effectLst/>
                <a:latin typeface="+mn-ea"/>
              </a:rPr>
              <a:t>TEIN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싱가폴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)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에서 국제연구망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(</a:t>
            </a:r>
            <a:r>
              <a:rPr lang="en" altLang="ko-KR" sz="2400" b="1" i="0" dirty="0">
                <a:solidFill>
                  <a:srgbClr val="666666"/>
                </a:solidFill>
                <a:effectLst/>
                <a:latin typeface="+mn-ea"/>
              </a:rPr>
              <a:t>TEIN)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과 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100</a:t>
            </a:r>
            <a:r>
              <a:rPr lang="en" altLang="ko-KR" sz="2400" b="1" i="0" dirty="0">
                <a:solidFill>
                  <a:srgbClr val="666666"/>
                </a:solidFill>
                <a:effectLst/>
                <a:latin typeface="+mn-ea"/>
              </a:rPr>
              <a:t>Gbps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로 직접 연동되어 </a:t>
            </a:r>
            <a:r>
              <a:rPr lang="en" altLang="ko-KR" sz="2400" b="1" i="0" dirty="0">
                <a:solidFill>
                  <a:srgbClr val="666666"/>
                </a:solidFill>
                <a:effectLst/>
                <a:latin typeface="+mn-ea"/>
              </a:rPr>
              <a:t>GEANT/EU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로 가는 연동점을 확보하고</a:t>
            </a:r>
            <a:r>
              <a:rPr lang="en-US" altLang="ko-KR" sz="2400" b="1" i="0" dirty="0">
                <a:solidFill>
                  <a:srgbClr val="666666"/>
                </a:solidFill>
                <a:effectLst/>
                <a:latin typeface="+mn-ea"/>
              </a:rPr>
              <a:t>, 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홍콩접속점에서 </a:t>
            </a:r>
            <a:r>
              <a:rPr lang="en" altLang="ko-KR" sz="2400" b="1" i="0" dirty="0">
                <a:solidFill>
                  <a:srgbClr val="666666"/>
                </a:solidFill>
                <a:effectLst/>
                <a:latin typeface="+mn-ea"/>
              </a:rPr>
              <a:t>APAN-JP</a:t>
            </a:r>
            <a:r>
              <a:rPr lang="ko-KR" altLang="en-US" sz="2400" b="1" i="0" dirty="0" err="1">
                <a:solidFill>
                  <a:srgbClr val="666666"/>
                </a:solidFill>
                <a:effectLst/>
                <a:latin typeface="+mn-ea"/>
              </a:rPr>
              <a:t>를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 통해 </a:t>
            </a:r>
            <a:r>
              <a:rPr lang="en" altLang="ko-KR" sz="2400" b="1" i="0" dirty="0">
                <a:solidFill>
                  <a:srgbClr val="666666"/>
                </a:solidFill>
                <a:effectLst/>
                <a:latin typeface="+mn-ea"/>
              </a:rPr>
              <a:t>Internet2/US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로 가는 </a:t>
            </a:r>
            <a:r>
              <a:rPr lang="ko-KR" altLang="en-US" sz="2400" b="1" i="0" dirty="0" err="1">
                <a:solidFill>
                  <a:srgbClr val="666666"/>
                </a:solidFill>
                <a:effectLst/>
                <a:latin typeface="+mn-ea"/>
              </a:rPr>
              <a:t>연동점</a:t>
            </a:r>
            <a:r>
              <a:rPr lang="ko-KR" altLang="en-US" sz="2400" b="1" i="0" dirty="0">
                <a:solidFill>
                  <a:srgbClr val="666666"/>
                </a:solidFill>
                <a:effectLst/>
                <a:latin typeface="+mn-ea"/>
              </a:rPr>
              <a:t> 확보</a:t>
            </a:r>
          </a:p>
        </p:txBody>
      </p:sp>
    </p:spTree>
    <p:extLst>
      <p:ext uri="{BB962C8B-B14F-4D97-AF65-F5344CB8AC3E}">
        <p14:creationId xmlns:p14="http://schemas.microsoft.com/office/powerpoint/2010/main" val="357220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386014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FAFAE40-A0DA-9A4E-A606-BBEEA27C3862}"/>
              </a:ext>
            </a:extLst>
          </p:cNvPr>
          <p:cNvSpPr txBox="1"/>
          <p:nvPr/>
        </p:nvSpPr>
        <p:spPr>
          <a:xfrm>
            <a:off x="767142" y="9481323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873343" y="4174004"/>
            <a:ext cx="253902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0" b="1" dirty="0">
                <a:solidFill>
                  <a:srgbClr val="5F5F5F"/>
                </a:solidFill>
              </a:rPr>
              <a:t>ATT</a:t>
            </a:r>
            <a:endParaRPr lang="ko-KR" altLang="en-US" sz="12000" b="1" dirty="0">
              <a:solidFill>
                <a:srgbClr val="5F5F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2958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234664"/>
              </p:ext>
            </p:extLst>
          </p:nvPr>
        </p:nvGraphicFramePr>
        <p:xfrm>
          <a:off x="4876800" y="2385120"/>
          <a:ext cx="5943603" cy="65222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79599">
                  <a:extLst>
                    <a:ext uri="{9D8B030D-6E8A-4147-A177-3AD203B41FA5}">
                      <a16:colId xmlns:a16="http://schemas.microsoft.com/office/drawing/2014/main" val="1014786247"/>
                    </a:ext>
                  </a:extLst>
                </a:gridCol>
                <a:gridCol w="1166001">
                  <a:extLst>
                    <a:ext uri="{9D8B030D-6E8A-4147-A177-3AD203B41FA5}">
                      <a16:colId xmlns:a16="http://schemas.microsoft.com/office/drawing/2014/main" val="1110888658"/>
                    </a:ext>
                  </a:extLst>
                </a:gridCol>
                <a:gridCol w="1166001">
                  <a:extLst>
                    <a:ext uri="{9D8B030D-6E8A-4147-A177-3AD203B41FA5}">
                      <a16:colId xmlns:a16="http://schemas.microsoft.com/office/drawing/2014/main" val="3614438700"/>
                    </a:ext>
                  </a:extLst>
                </a:gridCol>
                <a:gridCol w="1166001">
                  <a:extLst>
                    <a:ext uri="{9D8B030D-6E8A-4147-A177-3AD203B41FA5}">
                      <a16:colId xmlns:a16="http://schemas.microsoft.com/office/drawing/2014/main" val="1033041463"/>
                    </a:ext>
                  </a:extLst>
                </a:gridCol>
                <a:gridCol w="1166001">
                  <a:extLst>
                    <a:ext uri="{9D8B030D-6E8A-4147-A177-3AD203B41FA5}">
                      <a16:colId xmlns:a16="http://schemas.microsoft.com/office/drawing/2014/main" val="1009725957"/>
                    </a:ext>
                  </a:extLst>
                </a:gridCol>
              </a:tblGrid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컬럼명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타입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결측치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결측비율</a:t>
                      </a:r>
                      <a:r>
                        <a:rPr lang="en-US" altLang="ko-KR" dirty="0"/>
                        <a:t>(%)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nunique</a:t>
                      </a:r>
                      <a:r>
                        <a:rPr lang="ko-KR" altLang="en-US" dirty="0"/>
                        <a:t>값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867720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ticket_id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149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823659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ticket_type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379288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strresnm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15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375410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stripaddr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float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340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05FC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5FC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92334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strifname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35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531800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strifdesc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28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032738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strifspeed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55872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striftype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56445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/>
                        <a:t>strifoperstatus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85837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nren_id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139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40.9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39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371280"/>
                  </a:ext>
                </a:extLst>
              </a:tr>
            </a:tbl>
          </a:graphicData>
        </a:graphic>
      </p:graphicFrame>
      <p:graphicFrame>
        <p:nvGraphicFramePr>
          <p:cNvPr id="37" name="표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698567"/>
              </p:ext>
            </p:extLst>
          </p:nvPr>
        </p:nvGraphicFramePr>
        <p:xfrm>
          <a:off x="10972800" y="2400300"/>
          <a:ext cx="6477001" cy="646164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30457">
                  <a:extLst>
                    <a:ext uri="{9D8B030D-6E8A-4147-A177-3AD203B41FA5}">
                      <a16:colId xmlns:a16="http://schemas.microsoft.com/office/drawing/2014/main" val="1014786247"/>
                    </a:ext>
                  </a:extLst>
                </a:gridCol>
                <a:gridCol w="1161636">
                  <a:extLst>
                    <a:ext uri="{9D8B030D-6E8A-4147-A177-3AD203B41FA5}">
                      <a16:colId xmlns:a16="http://schemas.microsoft.com/office/drawing/2014/main" val="3390577975"/>
                    </a:ext>
                  </a:extLst>
                </a:gridCol>
                <a:gridCol w="1161636">
                  <a:extLst>
                    <a:ext uri="{9D8B030D-6E8A-4147-A177-3AD203B41FA5}">
                      <a16:colId xmlns:a16="http://schemas.microsoft.com/office/drawing/2014/main" val="3614438700"/>
                    </a:ext>
                  </a:extLst>
                </a:gridCol>
                <a:gridCol w="1161636">
                  <a:extLst>
                    <a:ext uri="{9D8B030D-6E8A-4147-A177-3AD203B41FA5}">
                      <a16:colId xmlns:a16="http://schemas.microsoft.com/office/drawing/2014/main" val="1033041463"/>
                    </a:ext>
                  </a:extLst>
                </a:gridCol>
                <a:gridCol w="1161636">
                  <a:extLst>
                    <a:ext uri="{9D8B030D-6E8A-4147-A177-3AD203B41FA5}">
                      <a16:colId xmlns:a16="http://schemas.microsoft.com/office/drawing/2014/main" val="2151972118"/>
                    </a:ext>
                  </a:extLst>
                </a:gridCol>
              </a:tblGrid>
              <a:tr h="5854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컬럼명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타입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결측치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결측비율</a:t>
                      </a:r>
                      <a:r>
                        <a:rPr lang="en-US" altLang="ko-KR" dirty="0"/>
                        <a:t>(%)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/>
                        <a:t>nunique</a:t>
                      </a:r>
                      <a:r>
                        <a:rPr lang="ko-KR" altLang="en-US" dirty="0"/>
                        <a:t>값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867720"/>
                  </a:ext>
                </a:extLst>
              </a:tr>
              <a:tr h="58543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nren_name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139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40.9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39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79585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node_id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139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40.9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823659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if_id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obj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139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40.9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17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85837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strifid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float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7598095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strresid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float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33088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strtypemin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2445838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inttimestamp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149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4699316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intyear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499531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intmonth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5947621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intday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27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52695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4722783" y="494019"/>
            <a:ext cx="30242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OVERVIEW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grpSp>
        <p:nvGrpSpPr>
          <p:cNvPr id="18" name="그룹 1001"/>
          <p:cNvGrpSpPr/>
          <p:nvPr/>
        </p:nvGrpSpPr>
        <p:grpSpPr>
          <a:xfrm>
            <a:off x="978309" y="9091614"/>
            <a:ext cx="16633896" cy="14286"/>
            <a:chOff x="825909" y="2291567"/>
            <a:chExt cx="16633896" cy="14286"/>
          </a:xfrm>
        </p:grpSpPr>
        <p:pic>
          <p:nvPicPr>
            <p:cNvPr id="20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0699428"/>
              </p:ext>
            </p:extLst>
          </p:nvPr>
        </p:nvGraphicFramePr>
        <p:xfrm>
          <a:off x="978309" y="1378925"/>
          <a:ext cx="458429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2891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02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개요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4D88763-99C3-9B1C-75ED-8EFB932071CD}"/>
              </a:ext>
            </a:extLst>
          </p:cNvPr>
          <p:cNvSpPr txBox="1"/>
          <p:nvPr/>
        </p:nvSpPr>
        <p:spPr>
          <a:xfrm>
            <a:off x="486445" y="4254207"/>
            <a:ext cx="42379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+mj-lt"/>
              </a:rPr>
              <a:t>Feature </a:t>
            </a:r>
            <a:r>
              <a:rPr lang="ko-KR" altLang="en-US" sz="2400" b="1" dirty="0">
                <a:latin typeface="+mj-lt"/>
              </a:rPr>
              <a:t>수</a:t>
            </a:r>
            <a:r>
              <a:rPr lang="en-US" altLang="ko-KR" sz="2400" b="1" dirty="0">
                <a:latin typeface="+mj-lt"/>
              </a:rPr>
              <a:t>(Column </a:t>
            </a:r>
            <a:r>
              <a:rPr lang="ko-KR" altLang="en-US" sz="2400" b="1" dirty="0">
                <a:latin typeface="+mj-lt"/>
              </a:rPr>
              <a:t>수</a:t>
            </a:r>
            <a:r>
              <a:rPr lang="en-US" altLang="ko-KR" sz="2400" b="1" dirty="0">
                <a:latin typeface="+mj-lt"/>
              </a:rPr>
              <a:t>):    53</a:t>
            </a:r>
            <a:r>
              <a:rPr lang="ko-KR" altLang="en-US" sz="2400" b="1" dirty="0">
                <a:latin typeface="+mj-lt"/>
              </a:rPr>
              <a:t>개</a:t>
            </a:r>
            <a:endParaRPr lang="en-US" altLang="ko-KR" sz="2400" b="1" dirty="0">
              <a:latin typeface="+mj-lt"/>
            </a:endParaRPr>
          </a:p>
          <a:p>
            <a:r>
              <a:rPr lang="ko-KR" altLang="en-US" sz="2400" b="1" dirty="0">
                <a:latin typeface="+mj-lt"/>
              </a:rPr>
              <a:t>데이터 개수</a:t>
            </a:r>
            <a:r>
              <a:rPr lang="en-US" altLang="ko-KR" sz="2400" b="1" dirty="0">
                <a:latin typeface="+mj-lt"/>
              </a:rPr>
              <a:t>(Row </a:t>
            </a:r>
            <a:r>
              <a:rPr lang="ko-KR" altLang="en-US" sz="2400" b="1" dirty="0">
                <a:latin typeface="+mj-lt"/>
              </a:rPr>
              <a:t>수</a:t>
            </a:r>
            <a:r>
              <a:rPr lang="en-US" altLang="ko-KR" sz="2400" b="1" dirty="0">
                <a:latin typeface="+mj-lt"/>
              </a:rPr>
              <a:t>)</a:t>
            </a:r>
            <a:r>
              <a:rPr lang="ko-KR" altLang="en-US" sz="2400" b="1" dirty="0">
                <a:latin typeface="+mj-lt"/>
              </a:rPr>
              <a:t> </a:t>
            </a:r>
            <a:r>
              <a:rPr lang="en-US" altLang="ko-KR" sz="2400" b="1" dirty="0">
                <a:latin typeface="+mj-lt"/>
              </a:rPr>
              <a:t>:  340</a:t>
            </a:r>
            <a:r>
              <a:rPr lang="ko-KR" altLang="en-US" sz="2400" b="1" dirty="0">
                <a:latin typeface="+mj-lt"/>
              </a:rPr>
              <a:t>개</a:t>
            </a:r>
            <a:endParaRPr lang="en-US" altLang="ko-KR" sz="2400" b="1" dirty="0">
              <a:latin typeface="+mj-lt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CEF631F-F947-A692-85BB-F4D44F5E5426}"/>
              </a:ext>
            </a:extLst>
          </p:cNvPr>
          <p:cNvGrpSpPr/>
          <p:nvPr/>
        </p:nvGrpSpPr>
        <p:grpSpPr>
          <a:xfrm>
            <a:off x="15343632" y="9140904"/>
            <a:ext cx="2116173" cy="1107996"/>
            <a:chOff x="15343632" y="9310158"/>
            <a:chExt cx="2116173" cy="1107996"/>
          </a:xfrm>
        </p:grpSpPr>
        <p:sp>
          <p:nvSpPr>
            <p:cNvPr id="23" name="직사각형 22"/>
            <p:cNvSpPr/>
            <p:nvPr/>
          </p:nvSpPr>
          <p:spPr>
            <a:xfrm>
              <a:off x="15343632" y="9385954"/>
              <a:ext cx="239254" cy="228600"/>
            </a:xfrm>
            <a:prstGeom prst="rect">
              <a:avLst/>
            </a:prstGeom>
            <a:solidFill>
              <a:srgbClr val="05FCD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5662638" y="9310158"/>
              <a:ext cx="1797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</a:t>
              </a:r>
              <a:r>
                <a:rPr lang="ko-KR" altLang="en-US" b="1" dirty="0"/>
                <a:t>다수의 </a:t>
              </a:r>
              <a:r>
                <a:rPr lang="ko-KR" altLang="en-US" b="1" dirty="0" err="1"/>
                <a:t>결측치</a:t>
              </a:r>
              <a:endParaRPr lang="ko-KR" altLang="en-US" b="1" dirty="0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15343632" y="9755286"/>
              <a:ext cx="239254" cy="228600"/>
            </a:xfrm>
            <a:prstGeom prst="rect">
              <a:avLst/>
            </a:prstGeom>
            <a:solidFill>
              <a:srgbClr val="5987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5662638" y="9679490"/>
              <a:ext cx="12315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Target </a:t>
              </a:r>
              <a:r>
                <a:rPr lang="ko-KR" altLang="en-US" b="1" dirty="0"/>
                <a:t>값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67BB5EC-D68C-D2B0-C914-15EFD5693C87}"/>
                </a:ext>
              </a:extLst>
            </p:cNvPr>
            <p:cNvSpPr/>
            <p:nvPr/>
          </p:nvSpPr>
          <p:spPr>
            <a:xfrm>
              <a:off x="15343632" y="10124618"/>
              <a:ext cx="239254" cy="228600"/>
            </a:xfrm>
            <a:prstGeom prst="rect">
              <a:avLst/>
            </a:prstGeom>
            <a:solidFill>
              <a:srgbClr val="F6A8A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DD4E761-5D75-2F4B-FE39-BE6D4CDF6458}"/>
                </a:ext>
              </a:extLst>
            </p:cNvPr>
            <p:cNvSpPr txBox="1"/>
            <p:nvPr/>
          </p:nvSpPr>
          <p:spPr>
            <a:xfrm>
              <a:off x="15658710" y="10048822"/>
              <a:ext cx="1401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</a:t>
              </a:r>
              <a:r>
                <a:rPr lang="ko-KR" altLang="en-US" b="1" dirty="0" err="1"/>
                <a:t>고유값</a:t>
              </a:r>
              <a:r>
                <a:rPr lang="ko-KR" altLang="en-US" b="1" dirty="0"/>
                <a:t> </a:t>
              </a:r>
              <a:r>
                <a:rPr lang="en-US" altLang="ko-KR" b="1" dirty="0"/>
                <a:t>1</a:t>
              </a:r>
              <a:r>
                <a:rPr lang="ko-KR" altLang="en-US" b="1" dirty="0"/>
                <a:t>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2647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47909"/>
              </p:ext>
            </p:extLst>
          </p:nvPr>
        </p:nvGraphicFramePr>
        <p:xfrm>
          <a:off x="1759902" y="2477085"/>
          <a:ext cx="7231699" cy="64070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56914">
                  <a:extLst>
                    <a:ext uri="{9D8B030D-6E8A-4147-A177-3AD203B41FA5}">
                      <a16:colId xmlns:a16="http://schemas.microsoft.com/office/drawing/2014/main" val="1014786247"/>
                    </a:ext>
                  </a:extLst>
                </a:gridCol>
                <a:gridCol w="1550329">
                  <a:extLst>
                    <a:ext uri="{9D8B030D-6E8A-4147-A177-3AD203B41FA5}">
                      <a16:colId xmlns:a16="http://schemas.microsoft.com/office/drawing/2014/main" val="1110888658"/>
                    </a:ext>
                  </a:extLst>
                </a:gridCol>
                <a:gridCol w="1283770">
                  <a:extLst>
                    <a:ext uri="{9D8B030D-6E8A-4147-A177-3AD203B41FA5}">
                      <a16:colId xmlns:a16="http://schemas.microsoft.com/office/drawing/2014/main" val="3614438700"/>
                    </a:ext>
                  </a:extLst>
                </a:gridCol>
                <a:gridCol w="1420343">
                  <a:extLst>
                    <a:ext uri="{9D8B030D-6E8A-4147-A177-3AD203B41FA5}">
                      <a16:colId xmlns:a16="http://schemas.microsoft.com/office/drawing/2014/main" val="1033041463"/>
                    </a:ext>
                  </a:extLst>
                </a:gridCol>
                <a:gridCol w="1420343">
                  <a:extLst>
                    <a:ext uri="{9D8B030D-6E8A-4147-A177-3AD203B41FA5}">
                      <a16:colId xmlns:a16="http://schemas.microsoft.com/office/drawing/2014/main" val="1009725957"/>
                    </a:ext>
                  </a:extLst>
                </a:gridCol>
              </a:tblGrid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컬럼명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타입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결측치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결측비율</a:t>
                      </a:r>
                      <a:r>
                        <a:rPr lang="en-US" altLang="ko-KR" dirty="0"/>
                        <a:t>(%)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nunique</a:t>
                      </a:r>
                      <a:r>
                        <a:rPr lang="ko-KR" altLang="en-US" dirty="0"/>
                        <a:t>값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867720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inthour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823659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intmin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53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379288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intweek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375410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intbandwidth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92334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fltbpsin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93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531800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fltbpsout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94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032738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fltppsin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200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55872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fltppsout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204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56445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flterrorin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85837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flterrorout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371280"/>
                  </a:ext>
                </a:extLst>
              </a:tr>
            </a:tbl>
          </a:graphicData>
        </a:graphic>
      </p:graphicFrame>
      <p:graphicFrame>
        <p:nvGraphicFramePr>
          <p:cNvPr id="37" name="표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1981721"/>
              </p:ext>
            </p:extLst>
          </p:nvPr>
        </p:nvGraphicFramePr>
        <p:xfrm>
          <a:off x="9094681" y="2477085"/>
          <a:ext cx="7897919" cy="6407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83">
                  <a:extLst>
                    <a:ext uri="{9D8B030D-6E8A-4147-A177-3AD203B41FA5}">
                      <a16:colId xmlns:a16="http://schemas.microsoft.com/office/drawing/2014/main" val="1014786247"/>
                    </a:ext>
                  </a:extLst>
                </a:gridCol>
                <a:gridCol w="1456569">
                  <a:extLst>
                    <a:ext uri="{9D8B030D-6E8A-4147-A177-3AD203B41FA5}">
                      <a16:colId xmlns:a16="http://schemas.microsoft.com/office/drawing/2014/main" val="3390577975"/>
                    </a:ext>
                  </a:extLst>
                </a:gridCol>
                <a:gridCol w="1334289">
                  <a:extLst>
                    <a:ext uri="{9D8B030D-6E8A-4147-A177-3AD203B41FA5}">
                      <a16:colId xmlns:a16="http://schemas.microsoft.com/office/drawing/2014/main" val="3614438700"/>
                    </a:ext>
                  </a:extLst>
                </a:gridCol>
                <a:gridCol w="1334289">
                  <a:extLst>
                    <a:ext uri="{9D8B030D-6E8A-4147-A177-3AD203B41FA5}">
                      <a16:colId xmlns:a16="http://schemas.microsoft.com/office/drawing/2014/main" val="1033041463"/>
                    </a:ext>
                  </a:extLst>
                </a:gridCol>
                <a:gridCol w="1334289">
                  <a:extLst>
                    <a:ext uri="{9D8B030D-6E8A-4147-A177-3AD203B41FA5}">
                      <a16:colId xmlns:a16="http://schemas.microsoft.com/office/drawing/2014/main" val="2151972118"/>
                    </a:ext>
                  </a:extLst>
                </a:gridCol>
              </a:tblGrid>
              <a:tr h="5854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컬럼명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타입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결측치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결측비율</a:t>
                      </a:r>
                      <a:r>
                        <a:rPr lang="en-US" altLang="ko-KR" dirty="0"/>
                        <a:t>(%)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/>
                        <a:t>nunique</a:t>
                      </a:r>
                      <a:r>
                        <a:rPr lang="ko-KR" altLang="en-US" dirty="0"/>
                        <a:t>값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867720"/>
                  </a:ext>
                </a:extLst>
              </a:tr>
              <a:tr h="58543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fltdiscardin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79585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fltdiscardout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823659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fltunknown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85837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fltusage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7598095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flhcinoctets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33088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flhcoutoctets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2445838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flhcinucastpkts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4699316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flhcoutucastpkts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499531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flhcinmulticastpkts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5947621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flhcoutmulticastpkts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52695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4722783" y="494019"/>
            <a:ext cx="30242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OVERVIEW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grpSp>
        <p:nvGrpSpPr>
          <p:cNvPr id="18" name="그룹 1001"/>
          <p:cNvGrpSpPr/>
          <p:nvPr/>
        </p:nvGrpSpPr>
        <p:grpSpPr>
          <a:xfrm>
            <a:off x="978309" y="9091614"/>
            <a:ext cx="16633896" cy="14286"/>
            <a:chOff x="825909" y="2291567"/>
            <a:chExt cx="16633896" cy="14286"/>
          </a:xfrm>
        </p:grpSpPr>
        <p:pic>
          <p:nvPicPr>
            <p:cNvPr id="20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aphicFrame>
        <p:nvGraphicFramePr>
          <p:cNvPr id="24" name="표 23"/>
          <p:cNvGraphicFramePr>
            <a:graphicFrameLocks noGrp="1"/>
          </p:cNvGraphicFramePr>
          <p:nvPr/>
        </p:nvGraphicFramePr>
        <p:xfrm>
          <a:off x="978309" y="1378925"/>
          <a:ext cx="458429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2891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02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개요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grpSp>
        <p:nvGrpSpPr>
          <p:cNvPr id="5" name="그룹 4">
            <a:extLst>
              <a:ext uri="{FF2B5EF4-FFF2-40B4-BE49-F238E27FC236}">
                <a16:creationId xmlns:a16="http://schemas.microsoft.com/office/drawing/2014/main" id="{76184A5F-8731-B42F-08EF-64080CBEA7C7}"/>
              </a:ext>
            </a:extLst>
          </p:cNvPr>
          <p:cNvGrpSpPr/>
          <p:nvPr/>
        </p:nvGrpSpPr>
        <p:grpSpPr>
          <a:xfrm>
            <a:off x="15343632" y="9140904"/>
            <a:ext cx="2116173" cy="1107996"/>
            <a:chOff x="15343632" y="9310158"/>
            <a:chExt cx="2116173" cy="1107996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A101FD5-7AD1-8650-09E0-C1B2FCC578A6}"/>
                </a:ext>
              </a:extLst>
            </p:cNvPr>
            <p:cNvSpPr/>
            <p:nvPr/>
          </p:nvSpPr>
          <p:spPr>
            <a:xfrm>
              <a:off x="15343632" y="9385954"/>
              <a:ext cx="239254" cy="228600"/>
            </a:xfrm>
            <a:prstGeom prst="rect">
              <a:avLst/>
            </a:prstGeom>
            <a:solidFill>
              <a:srgbClr val="05FCD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F456E8-CA9C-B51E-C6E7-6D2641A14307}"/>
                </a:ext>
              </a:extLst>
            </p:cNvPr>
            <p:cNvSpPr txBox="1"/>
            <p:nvPr/>
          </p:nvSpPr>
          <p:spPr>
            <a:xfrm>
              <a:off x="15662638" y="9310158"/>
              <a:ext cx="1797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</a:t>
              </a:r>
              <a:r>
                <a:rPr lang="ko-KR" altLang="en-US" b="1" dirty="0"/>
                <a:t>다수의 </a:t>
              </a:r>
              <a:r>
                <a:rPr lang="ko-KR" altLang="en-US" b="1" dirty="0" err="1"/>
                <a:t>결측치</a:t>
              </a:r>
              <a:endParaRPr lang="ko-KR" altLang="en-US" b="1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EAB3CF7-7EC3-BCF8-AD8F-CC04A7447E10}"/>
                </a:ext>
              </a:extLst>
            </p:cNvPr>
            <p:cNvSpPr/>
            <p:nvPr/>
          </p:nvSpPr>
          <p:spPr>
            <a:xfrm>
              <a:off x="15343632" y="9755286"/>
              <a:ext cx="239254" cy="228600"/>
            </a:xfrm>
            <a:prstGeom prst="rect">
              <a:avLst/>
            </a:prstGeom>
            <a:solidFill>
              <a:srgbClr val="5987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ACDE19-DDD8-12F6-3CDB-D6BB8E276C97}"/>
                </a:ext>
              </a:extLst>
            </p:cNvPr>
            <p:cNvSpPr txBox="1"/>
            <p:nvPr/>
          </p:nvSpPr>
          <p:spPr>
            <a:xfrm>
              <a:off x="15662638" y="9679490"/>
              <a:ext cx="12315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Target </a:t>
              </a:r>
              <a:r>
                <a:rPr lang="ko-KR" altLang="en-US" b="1" dirty="0"/>
                <a:t>값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CD4F87E-F170-E2CF-0569-58255A82BBE2}"/>
                </a:ext>
              </a:extLst>
            </p:cNvPr>
            <p:cNvSpPr/>
            <p:nvPr/>
          </p:nvSpPr>
          <p:spPr>
            <a:xfrm>
              <a:off x="15343632" y="10124618"/>
              <a:ext cx="239254" cy="228600"/>
            </a:xfrm>
            <a:prstGeom prst="rect">
              <a:avLst/>
            </a:prstGeom>
            <a:solidFill>
              <a:srgbClr val="F6A8A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8ED4EA-9E53-CA8F-9141-11298748EBEC}"/>
                </a:ext>
              </a:extLst>
            </p:cNvPr>
            <p:cNvSpPr txBox="1"/>
            <p:nvPr/>
          </p:nvSpPr>
          <p:spPr>
            <a:xfrm>
              <a:off x="15658710" y="10048822"/>
              <a:ext cx="1401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</a:t>
              </a:r>
              <a:r>
                <a:rPr lang="ko-KR" altLang="en-US" b="1" dirty="0" err="1"/>
                <a:t>고유값</a:t>
              </a:r>
              <a:r>
                <a:rPr lang="ko-KR" altLang="en-US" b="1" dirty="0"/>
                <a:t> </a:t>
              </a:r>
              <a:r>
                <a:rPr lang="en-US" altLang="ko-KR" b="1" dirty="0"/>
                <a:t>1</a:t>
              </a:r>
              <a:r>
                <a:rPr lang="ko-KR" altLang="en-US" b="1" dirty="0"/>
                <a:t>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5752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25909" y="2291567"/>
            <a:ext cx="16633896" cy="14286"/>
            <a:chOff x="825909" y="2291567"/>
            <a:chExt cx="16633896" cy="1428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825909" y="9097261"/>
            <a:ext cx="16633896" cy="14286"/>
            <a:chOff x="825909" y="9097261"/>
            <a:chExt cx="16633896" cy="1428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9097261"/>
              <a:ext cx="16633896" cy="14286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762000" y="9482435"/>
            <a:ext cx="42828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D3D3D3"/>
                </a:solidFill>
              </a:rPr>
              <a:t>PRESENTATION FOR KOREN DATA</a:t>
            </a:r>
            <a:endParaRPr lang="ko-KR" altLang="en-US" sz="2400" dirty="0">
              <a:solidFill>
                <a:srgbClr val="D3D3D3"/>
              </a:solidFill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521935"/>
              </p:ext>
            </p:extLst>
          </p:nvPr>
        </p:nvGraphicFramePr>
        <p:xfrm>
          <a:off x="1093682" y="2477085"/>
          <a:ext cx="7897918" cy="64070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82918">
                  <a:extLst>
                    <a:ext uri="{9D8B030D-6E8A-4147-A177-3AD203B41FA5}">
                      <a16:colId xmlns:a16="http://schemas.microsoft.com/office/drawing/2014/main" val="1014786247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1110888658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3614438700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1033041463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1009725957"/>
                    </a:ext>
                  </a:extLst>
                </a:gridCol>
              </a:tblGrid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컬럼명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타입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결측치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결측비율</a:t>
                      </a:r>
                      <a:r>
                        <a:rPr lang="en-US" altLang="ko-KR" dirty="0"/>
                        <a:t>(%)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nunique</a:t>
                      </a:r>
                      <a:r>
                        <a:rPr lang="ko-KR" altLang="en-US" dirty="0"/>
                        <a:t>값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867720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flhcinbroadcastpkts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823659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flhcoutbroadcastpkts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4379288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fltbpsinmax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375410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fltbpsoutmax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192334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fltppsinmax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531800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fltppsoutmax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032738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flterrorinmax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558724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algn="ctr" latinLnBrk="1"/>
                      <a:r>
                        <a:rPr lang="en" altLang="ko-KR" dirty="0" err="1"/>
                        <a:t>flterroroutmax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56445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fltdiscardinmax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85837"/>
                  </a:ext>
                </a:extLst>
              </a:tr>
              <a:tr h="58245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fltdiscardoutmax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371280"/>
                  </a:ext>
                </a:extLst>
              </a:tr>
            </a:tbl>
          </a:graphicData>
        </a:graphic>
      </p:graphicFrame>
      <p:graphicFrame>
        <p:nvGraphicFramePr>
          <p:cNvPr id="37" name="표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618044"/>
              </p:ext>
            </p:extLst>
          </p:nvPr>
        </p:nvGraphicFramePr>
        <p:xfrm>
          <a:off x="9094681" y="2477085"/>
          <a:ext cx="7897919" cy="640700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38483">
                  <a:extLst>
                    <a:ext uri="{9D8B030D-6E8A-4147-A177-3AD203B41FA5}">
                      <a16:colId xmlns:a16="http://schemas.microsoft.com/office/drawing/2014/main" val="1014786247"/>
                    </a:ext>
                  </a:extLst>
                </a:gridCol>
                <a:gridCol w="1456569">
                  <a:extLst>
                    <a:ext uri="{9D8B030D-6E8A-4147-A177-3AD203B41FA5}">
                      <a16:colId xmlns:a16="http://schemas.microsoft.com/office/drawing/2014/main" val="3390577975"/>
                    </a:ext>
                  </a:extLst>
                </a:gridCol>
                <a:gridCol w="1334289">
                  <a:extLst>
                    <a:ext uri="{9D8B030D-6E8A-4147-A177-3AD203B41FA5}">
                      <a16:colId xmlns:a16="http://schemas.microsoft.com/office/drawing/2014/main" val="3614438700"/>
                    </a:ext>
                  </a:extLst>
                </a:gridCol>
                <a:gridCol w="1334289">
                  <a:extLst>
                    <a:ext uri="{9D8B030D-6E8A-4147-A177-3AD203B41FA5}">
                      <a16:colId xmlns:a16="http://schemas.microsoft.com/office/drawing/2014/main" val="1033041463"/>
                    </a:ext>
                  </a:extLst>
                </a:gridCol>
                <a:gridCol w="1334289">
                  <a:extLst>
                    <a:ext uri="{9D8B030D-6E8A-4147-A177-3AD203B41FA5}">
                      <a16:colId xmlns:a16="http://schemas.microsoft.com/office/drawing/2014/main" val="2151972118"/>
                    </a:ext>
                  </a:extLst>
                </a:gridCol>
              </a:tblGrid>
              <a:tr h="5854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컬럼명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데이터 타입</a:t>
                      </a:r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결측치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결측비율</a:t>
                      </a:r>
                      <a:r>
                        <a:rPr lang="en-US" altLang="ko-KR" dirty="0"/>
                        <a:t>(%)</a:t>
                      </a:r>
                      <a:endParaRPr lang="ko-KR" altLang="en-US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/>
                        <a:t>nunique</a:t>
                      </a:r>
                      <a:r>
                        <a:rPr lang="ko-KR" altLang="en-US" dirty="0"/>
                        <a:t>값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D3D3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867720"/>
                  </a:ext>
                </a:extLst>
              </a:tr>
              <a:tr h="58543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fltunknownmax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79585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fltusagemax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F6A8A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6A8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5823659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dirty="0" err="1"/>
                        <a:t>ai_accuracy</a:t>
                      </a: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5987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5987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5987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5987F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5987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85837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7598095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33088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2445838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4699316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499531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5947621"/>
                  </a:ext>
                </a:extLst>
              </a:tr>
              <a:tr h="581792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52695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4722783" y="494019"/>
            <a:ext cx="30242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5F5F5F"/>
                </a:solidFill>
              </a:rPr>
              <a:t>DATA OVERVIEW</a:t>
            </a:r>
            <a:endParaRPr lang="ko-KR" altLang="en-US" sz="3200" b="1" dirty="0">
              <a:solidFill>
                <a:srgbClr val="5F5F5F"/>
              </a:solidFill>
            </a:endParaRPr>
          </a:p>
        </p:txBody>
      </p:sp>
      <p:grpSp>
        <p:nvGrpSpPr>
          <p:cNvPr id="18" name="그룹 1001"/>
          <p:cNvGrpSpPr/>
          <p:nvPr/>
        </p:nvGrpSpPr>
        <p:grpSpPr>
          <a:xfrm>
            <a:off x="978309" y="9091614"/>
            <a:ext cx="16633896" cy="14286"/>
            <a:chOff x="825909" y="2291567"/>
            <a:chExt cx="16633896" cy="14286"/>
          </a:xfrm>
        </p:grpSpPr>
        <p:pic>
          <p:nvPicPr>
            <p:cNvPr id="20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25909" y="2291567"/>
              <a:ext cx="16633896" cy="14286"/>
            </a:xfrm>
            <a:prstGeom prst="rect">
              <a:avLst/>
            </a:prstGeom>
          </p:spPr>
        </p:pic>
      </p:grpSp>
      <p:graphicFrame>
        <p:nvGraphicFramePr>
          <p:cNvPr id="24" name="표 23"/>
          <p:cNvGraphicFramePr>
            <a:graphicFrameLocks noGrp="1"/>
          </p:cNvGraphicFramePr>
          <p:nvPr/>
        </p:nvGraphicFramePr>
        <p:xfrm>
          <a:off x="978309" y="1378925"/>
          <a:ext cx="4584291" cy="822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2891">
                  <a:extLst>
                    <a:ext uri="{9D8B030D-6E8A-4147-A177-3AD203B41FA5}">
                      <a16:colId xmlns:a16="http://schemas.microsoft.com/office/drawing/2014/main" val="2789453699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40573012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4800" b="1" dirty="0">
                          <a:solidFill>
                            <a:srgbClr val="D3D3D3"/>
                          </a:solidFill>
                        </a:rPr>
                        <a:t>02</a:t>
                      </a:r>
                      <a:endParaRPr lang="ko-KR" altLang="en-US" sz="4800" b="1" dirty="0">
                        <a:solidFill>
                          <a:srgbClr val="D3D3D3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4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 개요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2236995"/>
                  </a:ext>
                </a:extLst>
              </a:tr>
            </a:tbl>
          </a:graphicData>
        </a:graphic>
      </p:graphicFrame>
      <p:grpSp>
        <p:nvGrpSpPr>
          <p:cNvPr id="13" name="그룹 12">
            <a:extLst>
              <a:ext uri="{FF2B5EF4-FFF2-40B4-BE49-F238E27FC236}">
                <a16:creationId xmlns:a16="http://schemas.microsoft.com/office/drawing/2014/main" id="{43D0D230-B71C-E54D-AAB8-277A031436EC}"/>
              </a:ext>
            </a:extLst>
          </p:cNvPr>
          <p:cNvGrpSpPr/>
          <p:nvPr/>
        </p:nvGrpSpPr>
        <p:grpSpPr>
          <a:xfrm>
            <a:off x="15343632" y="9140904"/>
            <a:ext cx="2116173" cy="1107996"/>
            <a:chOff x="15343632" y="9310158"/>
            <a:chExt cx="2116173" cy="1107996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2F597A5-ED0F-2DA0-EE1F-0035793252A2}"/>
                </a:ext>
              </a:extLst>
            </p:cNvPr>
            <p:cNvSpPr/>
            <p:nvPr/>
          </p:nvSpPr>
          <p:spPr>
            <a:xfrm>
              <a:off x="15343632" y="9385954"/>
              <a:ext cx="239254" cy="228600"/>
            </a:xfrm>
            <a:prstGeom prst="rect">
              <a:avLst/>
            </a:prstGeom>
            <a:solidFill>
              <a:srgbClr val="05FCD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2C6E043-12CC-4173-A86D-A45B4CA50348}"/>
                </a:ext>
              </a:extLst>
            </p:cNvPr>
            <p:cNvSpPr txBox="1"/>
            <p:nvPr/>
          </p:nvSpPr>
          <p:spPr>
            <a:xfrm>
              <a:off x="15662638" y="9310158"/>
              <a:ext cx="1797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</a:t>
              </a:r>
              <a:r>
                <a:rPr lang="ko-KR" altLang="en-US" b="1" dirty="0"/>
                <a:t>다수의 </a:t>
              </a:r>
              <a:r>
                <a:rPr lang="ko-KR" altLang="en-US" b="1" dirty="0" err="1"/>
                <a:t>결측치</a:t>
              </a:r>
              <a:endParaRPr lang="ko-KR" altLang="en-US" b="1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F01358F-9D59-71B4-F807-86340D1FEDD0}"/>
                </a:ext>
              </a:extLst>
            </p:cNvPr>
            <p:cNvSpPr/>
            <p:nvPr/>
          </p:nvSpPr>
          <p:spPr>
            <a:xfrm>
              <a:off x="15343632" y="9755286"/>
              <a:ext cx="239254" cy="228600"/>
            </a:xfrm>
            <a:prstGeom prst="rect">
              <a:avLst/>
            </a:prstGeom>
            <a:solidFill>
              <a:srgbClr val="5987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2805D8F-D515-979C-D969-6B26E254E88B}"/>
                </a:ext>
              </a:extLst>
            </p:cNvPr>
            <p:cNvSpPr txBox="1"/>
            <p:nvPr/>
          </p:nvSpPr>
          <p:spPr>
            <a:xfrm>
              <a:off x="15662638" y="9679490"/>
              <a:ext cx="12315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Target </a:t>
              </a:r>
              <a:r>
                <a:rPr lang="ko-KR" altLang="en-US" b="1" dirty="0"/>
                <a:t>값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178DCC73-8A89-AB51-5DEC-33E05F658C14}"/>
                </a:ext>
              </a:extLst>
            </p:cNvPr>
            <p:cNvSpPr/>
            <p:nvPr/>
          </p:nvSpPr>
          <p:spPr>
            <a:xfrm>
              <a:off x="15343632" y="10124618"/>
              <a:ext cx="239254" cy="228600"/>
            </a:xfrm>
            <a:prstGeom prst="rect">
              <a:avLst/>
            </a:prstGeom>
            <a:solidFill>
              <a:srgbClr val="F6A8A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4A7FA3D-34BB-C9EE-E167-04ACC9196119}"/>
                </a:ext>
              </a:extLst>
            </p:cNvPr>
            <p:cNvSpPr txBox="1"/>
            <p:nvPr/>
          </p:nvSpPr>
          <p:spPr>
            <a:xfrm>
              <a:off x="15658710" y="10048822"/>
              <a:ext cx="1401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/>
                <a:t>- </a:t>
              </a:r>
              <a:r>
                <a:rPr lang="ko-KR" altLang="en-US" b="1" dirty="0" err="1"/>
                <a:t>고유값</a:t>
              </a:r>
              <a:r>
                <a:rPr lang="ko-KR" altLang="en-US" b="1" dirty="0"/>
                <a:t> </a:t>
              </a:r>
              <a:r>
                <a:rPr lang="en-US" altLang="ko-KR" b="1" dirty="0"/>
                <a:t>1</a:t>
              </a:r>
              <a:r>
                <a:rPr lang="ko-KR" altLang="en-US" b="1" dirty="0"/>
                <a:t>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1126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맑은 고딕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맑은 고딕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3257</TotalTime>
  <Words>2004</Words>
  <Application>Microsoft Macintosh PowerPoint</Application>
  <PresentationFormat>사용자 지정</PresentationFormat>
  <Paragraphs>1040</Paragraphs>
  <Slides>25</Slides>
  <Notes>9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맑은 고딕</vt:lpstr>
      <vt:lpstr>Arial</vt:lpstr>
      <vt:lpstr>맑은 고딕</vt:lpstr>
      <vt:lpstr>MS UI Gothic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보미 염</cp:lastModifiedBy>
  <cp:revision>379</cp:revision>
  <dcterms:created xsi:type="dcterms:W3CDTF">2023-10-20T08:59:44Z</dcterms:created>
  <dcterms:modified xsi:type="dcterms:W3CDTF">2023-11-13T06:44:51Z</dcterms:modified>
</cp:coreProperties>
</file>